
<file path=[Content_Types].xml><?xml version="1.0" encoding="utf-8"?>
<Types xmlns="http://schemas.openxmlformats.org/package/2006/content-types">
  <Default Extension="jpeg" ContentType="image/jpe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 id="2147483662" r:id="rId3"/>
  </p:sldMasterIdLst>
  <p:notesMasterIdLst>
    <p:notesMasterId r:id="rId5"/>
  </p:notesMasterIdLst>
  <p:handoutMasterIdLst>
    <p:handoutMasterId r:id="rId35"/>
  </p:handoutMasterIdLst>
  <p:sldIdLst>
    <p:sldId id="259" r:id="rId4"/>
    <p:sldId id="269" r:id="rId6"/>
    <p:sldId id="285" r:id="rId7"/>
    <p:sldId id="290" r:id="rId8"/>
    <p:sldId id="291" r:id="rId9"/>
    <p:sldId id="292" r:id="rId10"/>
    <p:sldId id="293" r:id="rId11"/>
    <p:sldId id="286" r:id="rId12"/>
    <p:sldId id="316" r:id="rId13"/>
    <p:sldId id="317" r:id="rId14"/>
    <p:sldId id="318" r:id="rId15"/>
    <p:sldId id="315" r:id="rId16"/>
    <p:sldId id="330" r:id="rId17"/>
    <p:sldId id="319" r:id="rId18"/>
    <p:sldId id="320" r:id="rId19"/>
    <p:sldId id="321" r:id="rId20"/>
    <p:sldId id="329" r:id="rId21"/>
    <p:sldId id="323" r:id="rId22"/>
    <p:sldId id="324" r:id="rId23"/>
    <p:sldId id="325" r:id="rId24"/>
    <p:sldId id="322" r:id="rId25"/>
    <p:sldId id="326" r:id="rId26"/>
    <p:sldId id="327" r:id="rId27"/>
    <p:sldId id="294" r:id="rId28"/>
    <p:sldId id="328" r:id="rId29"/>
    <p:sldId id="295" r:id="rId30"/>
    <p:sldId id="296" r:id="rId31"/>
    <p:sldId id="297" r:id="rId32"/>
    <p:sldId id="298" r:id="rId33"/>
    <p:sldId id="308" r:id="rId34"/>
  </p:sldIdLst>
  <p:sldSz cx="12192000" cy="6858000"/>
  <p:notesSz cx="7103745" cy="10234295"/>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EAF1"/>
    <a:srgbClr val="6AE7FF"/>
    <a:srgbClr val="A6E7F4"/>
    <a:srgbClr val="04497D"/>
    <a:srgbClr val="2782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5" d="100"/>
          <a:sy n="105" d="100"/>
        </p:scale>
        <p:origin x="126" y="216"/>
      </p:cViewPr>
      <p:guideLst/>
    </p:cSldViewPr>
  </p:slideViewPr>
  <p:notesTextViewPr>
    <p:cViewPr>
      <p:scale>
        <a:sx n="1" d="1"/>
        <a:sy n="1" d="1"/>
      </p:scale>
      <p:origin x="0" y="0"/>
    </p:cViewPr>
  </p:notesTextViewPr>
  <p:notesViewPr>
    <p:cSldViewPr snapToGrid="0">
      <p:cViewPr varScale="1">
        <p:scale>
          <a:sx n="51" d="100"/>
          <a:sy n="51" d="100"/>
        </p:scale>
        <p:origin x="2076" y="7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9" Type="http://schemas.openxmlformats.org/officeDocument/2006/relationships/tags" Target="tags/tag14.xml"/><Relationship Id="rId38" Type="http://schemas.openxmlformats.org/officeDocument/2006/relationships/tableStyles" Target="tableStyles.xml"/><Relationship Id="rId37" Type="http://schemas.openxmlformats.org/officeDocument/2006/relationships/viewProps" Target="viewProps.xml"/><Relationship Id="rId36" Type="http://schemas.openxmlformats.org/officeDocument/2006/relationships/presProps" Target="presProps.xml"/><Relationship Id="rId35" Type="http://schemas.openxmlformats.org/officeDocument/2006/relationships/handoutMaster" Target="handoutMasters/handoutMaster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4024313" y="0"/>
            <a:ext cx="3078162" cy="512763"/>
          </a:xfrm>
          <a:prstGeom prst="rect">
            <a:avLst/>
          </a:prstGeom>
        </p:spPr>
        <p:txBody>
          <a:bodyPr vert="horz" lIns="91440" tIns="45720" rIns="91440" bIns="45720" rtlCol="0"/>
          <a:lstStyle>
            <a:lvl1pPr algn="r">
              <a:defRPr sz="1200"/>
            </a:lvl1pPr>
          </a:lstStyle>
          <a:p>
            <a:fld id="{05150B73-21A5-429C-9056-DB10C683FDAD}" type="datetimeFigureOut">
              <a:rPr lang="zh-CN" altLang="en-US" smtClean="0"/>
            </a:fld>
            <a:endParaRPr lang="zh-CN" altLang="en-US"/>
          </a:p>
        </p:txBody>
      </p:sp>
      <p:sp>
        <p:nvSpPr>
          <p:cNvPr id="4" name="页脚占位符 3"/>
          <p:cNvSpPr>
            <a:spLocks noGrp="1"/>
          </p:cNvSpPr>
          <p:nvPr>
            <p:ph type="ftr" sz="quarter" idx="2"/>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4024313" y="9721850"/>
            <a:ext cx="3078162" cy="512763"/>
          </a:xfrm>
          <a:prstGeom prst="rect">
            <a:avLst/>
          </a:prstGeom>
        </p:spPr>
        <p:txBody>
          <a:bodyPr vert="horz" lIns="91440" tIns="45720" rIns="91440" bIns="45720" rtlCol="0" anchor="b"/>
          <a:lstStyle>
            <a:lvl1pPr algn="r">
              <a:defRPr sz="1200"/>
            </a:lvl1pPr>
          </a:lstStyle>
          <a:p>
            <a:fld id="{6D835375-6D2D-4835-B888-475191344C6B}"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94A7F6C1-9603-45EE-A0D2-F3D33C7FD7D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B611E28E-8D29-409A-8F38-39A934621C2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0"/>
            <a:ext cx="103632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en-US"/>
              <a:t>Click to edit Master subtitle style</a:t>
            </a:r>
            <a:endParaRPr lang="en-US"/>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5400" b="1" cap="all"/>
            </a:lvl1pPr>
          </a:lstStyle>
          <a:p>
            <a:r>
              <a:rPr lang="en-US"/>
              <a:t>Click to edit Master title style</a:t>
            </a:r>
            <a:endParaRPr lang="en-US"/>
          </a:p>
        </p:txBody>
      </p:sp>
      <p:sp>
        <p:nvSpPr>
          <p:cNvPr id="3" name="Text Placeholder 2"/>
          <p:cNvSpPr>
            <a:spLocks noGrp="1"/>
          </p:cNvSpPr>
          <p:nvPr>
            <p:ph type="body" idx="1"/>
          </p:nvPr>
        </p:nvSpPr>
        <p:spPr>
          <a:xfrm>
            <a:off x="963084" y="2906715"/>
            <a:ext cx="10363200" cy="1500187"/>
          </a:xfrm>
        </p:spPr>
        <p:txBody>
          <a:bodyPr anchor="b"/>
          <a:lstStyle>
            <a:lvl1pPr marL="0" indent="0">
              <a:buNone/>
              <a:defRPr sz="2700">
                <a:solidFill>
                  <a:schemeClr val="tx1">
                    <a:tint val="75000"/>
                  </a:schemeClr>
                </a:solidFill>
              </a:defRPr>
            </a:lvl1pPr>
            <a:lvl2pPr marL="609600" indent="0">
              <a:buNone/>
              <a:defRPr sz="2400">
                <a:solidFill>
                  <a:schemeClr val="tx1">
                    <a:tint val="75000"/>
                  </a:schemeClr>
                </a:solidFill>
              </a:defRPr>
            </a:lvl2pPr>
            <a:lvl3pPr marL="1219200" indent="0">
              <a:buNone/>
              <a:defRPr sz="2200">
                <a:solidFill>
                  <a:schemeClr val="tx1">
                    <a:tint val="75000"/>
                  </a:schemeClr>
                </a:solidFill>
              </a:defRPr>
            </a:lvl3pPr>
            <a:lvl4pPr marL="1828800" indent="0">
              <a:buNone/>
              <a:defRPr sz="1900">
                <a:solidFill>
                  <a:schemeClr val="tx1">
                    <a:tint val="75000"/>
                  </a:schemeClr>
                </a:solidFill>
              </a:defRPr>
            </a:lvl4pPr>
            <a:lvl5pPr marL="2438400" indent="0">
              <a:buNone/>
              <a:defRPr sz="1900">
                <a:solidFill>
                  <a:schemeClr val="tx1">
                    <a:tint val="75000"/>
                  </a:schemeClr>
                </a:solidFill>
              </a:defRPr>
            </a:lvl5pPr>
            <a:lvl6pPr marL="3048000" indent="0">
              <a:buNone/>
              <a:defRPr sz="1900">
                <a:solidFill>
                  <a:schemeClr val="tx1">
                    <a:tint val="75000"/>
                  </a:schemeClr>
                </a:solidFill>
              </a:defRPr>
            </a:lvl6pPr>
            <a:lvl7pPr marL="3657600" indent="0">
              <a:buNone/>
              <a:defRPr sz="1900">
                <a:solidFill>
                  <a:schemeClr val="tx1">
                    <a:tint val="75000"/>
                  </a:schemeClr>
                </a:solidFill>
              </a:defRPr>
            </a:lvl7pPr>
            <a:lvl8pPr marL="4267200" indent="0">
              <a:buNone/>
              <a:defRPr sz="1900">
                <a:solidFill>
                  <a:schemeClr val="tx1">
                    <a:tint val="75000"/>
                  </a:schemeClr>
                </a:solidFill>
              </a:defRPr>
            </a:lvl8pPr>
            <a:lvl9pPr marL="4876800" indent="0">
              <a:buNone/>
              <a:defRPr sz="19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609600" y="1600203"/>
            <a:ext cx="5384800" cy="4525963"/>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97600" y="1600203"/>
            <a:ext cx="5384800" cy="4525963"/>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609602" y="1535115"/>
            <a:ext cx="5386917" cy="639763"/>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a:t>Click to edit Master text styles</a:t>
            </a:r>
            <a:endParaRPr lang="en-US"/>
          </a:p>
        </p:txBody>
      </p:sp>
      <p:sp>
        <p:nvSpPr>
          <p:cNvPr id="4" name="Content Placeholder 3"/>
          <p:cNvSpPr>
            <a:spLocks noGrp="1"/>
          </p:cNvSpPr>
          <p:nvPr>
            <p:ph sz="half" idx="2"/>
          </p:nvPr>
        </p:nvSpPr>
        <p:spPr>
          <a:xfrm>
            <a:off x="609602" y="2174875"/>
            <a:ext cx="5386917" cy="3951288"/>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93374" y="1535115"/>
            <a:ext cx="5389033" cy="639763"/>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a:t>Click to edit Master text styles</a:t>
            </a:r>
            <a:endParaRPr lang="en-US"/>
          </a:p>
        </p:txBody>
      </p:sp>
      <p:sp>
        <p:nvSpPr>
          <p:cNvPr id="6" name="Content Placeholder 5"/>
          <p:cNvSpPr>
            <a:spLocks noGrp="1"/>
          </p:cNvSpPr>
          <p:nvPr>
            <p:ph sz="quarter" idx="4"/>
          </p:nvPr>
        </p:nvSpPr>
        <p:spPr>
          <a:xfrm>
            <a:off x="6193374" y="2174875"/>
            <a:ext cx="5389033" cy="3951288"/>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633" y="1031258"/>
            <a:ext cx="9912734" cy="4289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6" name="圆角矩形 5"/>
          <p:cNvSpPr/>
          <p:nvPr userDrawn="1"/>
        </p:nvSpPr>
        <p:spPr>
          <a:xfrm>
            <a:off x="5900058" y="6451898"/>
            <a:ext cx="391889" cy="2201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fld>
            <a:endParaRPr lang="en-US">
              <a:solidFill>
                <a:prstClr val="black">
                  <a:tint val="75000"/>
                </a:prstClr>
              </a:solidFill>
            </a:endParaRPr>
          </a:p>
        </p:txBody>
      </p:sp>
      <p:sp>
        <p:nvSpPr>
          <p:cNvPr id="9" name="灯片编号占位符 8"/>
          <p:cNvSpPr>
            <a:spLocks noGrp="1"/>
          </p:cNvSpPr>
          <p:nvPr>
            <p:ph type="sldNum" sz="quarter" idx="12"/>
          </p:nvPr>
        </p:nvSpPr>
        <p:spPr>
          <a:xfrm>
            <a:off x="4673600" y="6396228"/>
            <a:ext cx="2844800" cy="365125"/>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fld>
            <a:endParaRPr 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1"/>
            <a:ext cx="4011084" cy="1162051"/>
          </a:xfrm>
        </p:spPr>
        <p:txBody>
          <a:bodyPr anchor="b"/>
          <a:lstStyle>
            <a:lvl1pPr algn="l">
              <a:defRPr sz="2700" b="1"/>
            </a:lvl1pPr>
          </a:lstStyle>
          <a:p>
            <a:r>
              <a:rPr lang="en-US"/>
              <a:t>Click to edit Master title style</a:t>
            </a:r>
            <a:endParaRPr lang="en-US"/>
          </a:p>
        </p:txBody>
      </p:sp>
      <p:sp>
        <p:nvSpPr>
          <p:cNvPr id="3" name="Content Placeholder 2"/>
          <p:cNvSpPr>
            <a:spLocks noGrp="1"/>
          </p:cNvSpPr>
          <p:nvPr>
            <p:ph idx="1"/>
          </p:nvPr>
        </p:nvSpPr>
        <p:spPr>
          <a:xfrm>
            <a:off x="4766735" y="273055"/>
            <a:ext cx="6815667" cy="5853113"/>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3"/>
            <a:ext cx="7315200" cy="566739"/>
          </a:xfrm>
        </p:spPr>
        <p:txBody>
          <a:bodyPr anchor="b"/>
          <a:lstStyle>
            <a:lvl1pPr algn="l">
              <a:defRPr sz="2700" b="1"/>
            </a:lvl1pPr>
          </a:lstStyle>
          <a:p>
            <a:r>
              <a:rPr lang="en-US"/>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4300"/>
            </a:lvl1pPr>
            <a:lvl2pPr marL="609600" indent="0">
              <a:buNone/>
              <a:defRPr sz="3800"/>
            </a:lvl2pPr>
            <a:lvl3pPr marL="1219200" indent="0">
              <a:buNone/>
              <a:defRPr sz="3200"/>
            </a:lvl3pPr>
            <a:lvl4pPr marL="1828800" indent="0">
              <a:buNone/>
              <a:defRPr sz="2700"/>
            </a:lvl4pPr>
            <a:lvl5pPr marL="2438400" indent="0">
              <a:buNone/>
              <a:defRPr sz="2700"/>
            </a:lvl5pPr>
            <a:lvl6pPr marL="3048000" indent="0">
              <a:buNone/>
              <a:defRPr sz="2700"/>
            </a:lvl6pPr>
            <a:lvl7pPr marL="3657600" indent="0">
              <a:buNone/>
              <a:defRPr sz="2700"/>
            </a:lvl7pPr>
            <a:lvl8pPr marL="4267200" indent="0">
              <a:buNone/>
              <a:defRPr sz="2700"/>
            </a:lvl8pPr>
            <a:lvl9pPr marL="4876800" indent="0">
              <a:buNone/>
              <a:defRPr sz="2700"/>
            </a:lvl9pPr>
          </a:lstStyle>
          <a:p>
            <a:endParaRPr lang="en-US"/>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B9EEBFAF-6050-4181-B58B-B68730903B0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7B2D26C-4A1D-4866-9B10-5A09C4A9F00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B9EEBFAF-6050-4181-B58B-B68730903B0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7B2D26C-4A1D-4866-9B10-5A09C4A9F00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B9EEBFAF-6050-4181-B58B-B68730903B0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7B2D26C-4A1D-4866-9B10-5A09C4A9F00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B9EEBFAF-6050-4181-B58B-B68730903B0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7B2D26C-4A1D-4866-9B10-5A09C4A9F00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B9EEBFAF-6050-4181-B58B-B68730903B06}"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7B2D26C-4A1D-4866-9B10-5A09C4A9F00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B9EEBFAF-6050-4181-B58B-B68730903B06}"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7B2D26C-4A1D-4866-9B10-5A09C4A9F00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9EEBFAF-6050-4181-B58B-B68730903B06}"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7B2D26C-4A1D-4866-9B10-5A09C4A9F00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B9EEBFAF-6050-4181-B58B-B68730903B0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7B2D26C-4A1D-4866-9B10-5A09C4A9F00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B9EEBFAF-6050-4181-B58B-B68730903B0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7B2D26C-4A1D-4866-9B10-5A09C4A9F00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B9EEBFAF-6050-4181-B58B-B68730903B0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7B2D26C-4A1D-4866-9B10-5A09C4A9F00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垂直排列标题与&#10;文本">
    <p:spTree>
      <p:nvGrpSpPr>
        <p:cNvPr id="1" name=""/>
        <p:cNvGrpSpPr/>
        <p:nvPr/>
      </p:nvGrpSpPr>
      <p:grpSpPr>
        <a:xfrm>
          <a:off x="0" y="0"/>
          <a:ext cx="0" cy="0"/>
          <a:chOff x="0" y="0"/>
          <a:chExt cx="0" cy="0"/>
        </a:xfrm>
      </p:grpSpPr>
      <p:sp>
        <p:nvSpPr>
          <p:cNvPr id="7" name="文本框 6"/>
          <p:cNvSpPr txBox="1"/>
          <p:nvPr userDrawn="1"/>
        </p:nvSpPr>
        <p:spPr>
          <a:xfrm>
            <a:off x="2277215" y="1066370"/>
            <a:ext cx="7646028" cy="2953385"/>
          </a:xfrm>
          <a:prstGeom prst="rect">
            <a:avLst/>
          </a:prstGeom>
          <a:noFill/>
        </p:spPr>
        <p:txBody>
          <a:bodyPr wrap="square" rtlCol="0">
            <a:spAutoFit/>
          </a:bodyPr>
          <a:lstStyle/>
          <a:p>
            <a:pPr algn="ctr">
              <a:lnSpc>
                <a:spcPct val="150000"/>
              </a:lnSpc>
            </a:pPr>
            <a:r>
              <a:rPr lang="zh-CN" altLang="en-US" sz="2800" b="1" dirty="0">
                <a:solidFill>
                  <a:schemeClr val="bg1"/>
                </a:solidFill>
                <a:latin typeface="微软雅黑" panose="020B0503020204020204" pitchFamily="34" charset="-122"/>
                <a:ea typeface="微软雅黑" panose="020B0503020204020204" pitchFamily="34" charset="-122"/>
              </a:rPr>
              <a:t>版权声明</a:t>
            </a:r>
            <a:endParaRPr lang="zh-CN" altLang="en-US" sz="2800" b="1" dirty="0">
              <a:solidFill>
                <a:schemeClr val="bg1"/>
              </a:solidFill>
              <a:latin typeface="微软雅黑" panose="020B0503020204020204" pitchFamily="34" charset="-122"/>
              <a:ea typeface="微软雅黑" panose="020B0503020204020204" pitchFamily="34" charset="-122"/>
            </a:endParaRPr>
          </a:p>
          <a:p>
            <a:pPr algn="just">
              <a:lnSpc>
                <a:spcPct val="150000"/>
              </a:lnSpc>
            </a:pPr>
            <a:endParaRPr lang="zh-CN" altLang="en-US" sz="12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感谢您下载觅知网平台上提供的</a:t>
            </a:r>
            <a:r>
              <a:rPr lang="en-US" altLang="zh-CN" sz="1200" dirty="0">
                <a:solidFill>
                  <a:schemeClr val="bg1"/>
                </a:solidFill>
                <a:latin typeface="微软雅黑" panose="020B0503020204020204" pitchFamily="34" charset="-122"/>
                <a:ea typeface="微软雅黑" panose="020B0503020204020204" pitchFamily="34" charset="-122"/>
              </a:rPr>
              <a:t>PPT</a:t>
            </a:r>
            <a:r>
              <a:rPr lang="zh-CN" altLang="en-US" sz="1200" dirty="0">
                <a:solidFill>
                  <a:schemeClr val="bg1"/>
                </a:solidFill>
                <a:latin typeface="微软雅黑" panose="020B0503020204020204" pitchFamily="34" charset="-122"/>
                <a:ea typeface="微软雅黑" panose="020B0503020204020204" pitchFamily="34" charset="-122"/>
              </a:rPr>
              <a:t>作品，为了您和觅知网以及原创作者的利益，请勿复制、传播、销售，否则将承担法律责任！觅知网将对作品进行维权，按照传播下载次数进行十倍的索取赔偿！</a:t>
            </a:r>
            <a:endParaRPr lang="en-US" altLang="zh-CN" sz="1200" dirty="0">
              <a:solidFill>
                <a:schemeClr val="bg1"/>
              </a:solidFill>
              <a:latin typeface="微软雅黑" panose="020B0503020204020204" pitchFamily="34" charset="-122"/>
              <a:ea typeface="微软雅黑" panose="020B0503020204020204" pitchFamily="34" charset="-122"/>
            </a:endParaRPr>
          </a:p>
          <a:p>
            <a:pPr algn="just">
              <a:lnSpc>
                <a:spcPct val="150000"/>
              </a:lnSpc>
            </a:pPr>
            <a:endParaRPr lang="zh-CN" altLang="en-US" sz="12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en-US" altLang="zh-CN" sz="1200" dirty="0">
                <a:solidFill>
                  <a:schemeClr val="bg1"/>
                </a:solidFill>
                <a:latin typeface="微软雅黑" panose="020B0503020204020204" pitchFamily="34" charset="-122"/>
                <a:ea typeface="微软雅黑" panose="020B0503020204020204" pitchFamily="34" charset="-122"/>
              </a:rPr>
              <a:t>1.</a:t>
            </a:r>
            <a:r>
              <a:rPr lang="zh-CN" altLang="en-US" sz="1200" dirty="0">
                <a:solidFill>
                  <a:schemeClr val="bg1"/>
                </a:solidFill>
                <a:latin typeface="微软雅黑" panose="020B0503020204020204" pitchFamily="34" charset="-122"/>
                <a:ea typeface="微软雅黑" panose="020B0503020204020204" pitchFamily="34" charset="-122"/>
              </a:rPr>
              <a:t>在觅知网出售的</a:t>
            </a:r>
            <a:r>
              <a:rPr lang="en-US" altLang="zh-CN" sz="1200" dirty="0">
                <a:solidFill>
                  <a:schemeClr val="bg1"/>
                </a:solidFill>
                <a:latin typeface="微软雅黑" panose="020B0503020204020204" pitchFamily="34" charset="-122"/>
                <a:ea typeface="微软雅黑" panose="020B0503020204020204" pitchFamily="34" charset="-122"/>
              </a:rPr>
              <a:t>PPT</a:t>
            </a:r>
            <a:r>
              <a:rPr lang="zh-CN" altLang="en-US" sz="1200" dirty="0">
                <a:solidFill>
                  <a:schemeClr val="bg1"/>
                </a:solidFill>
                <a:latin typeface="微软雅黑" panose="020B0503020204020204" pitchFamily="34" charset="-122"/>
                <a:ea typeface="微软雅黑" panose="020B0503020204020204" pitchFamily="34" charset="-122"/>
              </a:rPr>
              <a:t>模板是免版税类（</a:t>
            </a:r>
            <a:r>
              <a:rPr lang="en-US" altLang="zh-CN" sz="1200" dirty="0">
                <a:solidFill>
                  <a:schemeClr val="bg1"/>
                </a:solidFill>
                <a:latin typeface="微软雅黑" panose="020B0503020204020204" pitchFamily="34" charset="-122"/>
                <a:ea typeface="微软雅黑" panose="020B0503020204020204" pitchFamily="34" charset="-122"/>
              </a:rPr>
              <a:t>RF</a:t>
            </a:r>
            <a:r>
              <a:rPr lang="zh-CN" altLang="en-US" sz="1200" dirty="0">
                <a:solidFill>
                  <a:schemeClr val="bg1"/>
                </a:solidFill>
                <a:latin typeface="微软雅黑" panose="020B0503020204020204" pitchFamily="34" charset="-122"/>
                <a:ea typeface="微软雅黑" panose="020B0503020204020204" pitchFamily="34" charset="-122"/>
              </a:rPr>
              <a:t>：</a:t>
            </a:r>
            <a:r>
              <a:rPr lang="en-US" altLang="zh-CN" sz="1200" dirty="0">
                <a:solidFill>
                  <a:schemeClr val="bg1"/>
                </a:solidFill>
                <a:latin typeface="微软雅黑" panose="020B0503020204020204" pitchFamily="34" charset="-122"/>
                <a:ea typeface="微软雅黑" panose="020B0503020204020204" pitchFamily="34" charset="-122"/>
              </a:rPr>
              <a:t>Royalty-Free</a:t>
            </a:r>
            <a:r>
              <a:rPr lang="zh-CN" altLang="en-US" sz="1200" dirty="0">
                <a:solidFill>
                  <a:schemeClr val="bg1"/>
                </a:solidFill>
                <a:latin typeface="微软雅黑" panose="020B0503020204020204" pitchFamily="34" charset="-122"/>
                <a:ea typeface="微软雅黑" panose="020B0503020204020204" pitchFamily="34" charset="-122"/>
              </a:rPr>
              <a:t>）正版受</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中国人民共和国著作法</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和</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世界版权公约</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的保护，作品的所有权、版权和著作权归觅知网所有，您下载的是</a:t>
            </a:r>
            <a:r>
              <a:rPr lang="en-US" altLang="zh-CN" sz="1200" dirty="0">
                <a:solidFill>
                  <a:schemeClr val="bg1"/>
                </a:solidFill>
                <a:latin typeface="微软雅黑" panose="020B0503020204020204" pitchFamily="34" charset="-122"/>
                <a:ea typeface="微软雅黑" panose="020B0503020204020204" pitchFamily="34" charset="-122"/>
              </a:rPr>
              <a:t>PPT</a:t>
            </a:r>
            <a:r>
              <a:rPr lang="zh-CN" altLang="en-US" sz="1200" dirty="0">
                <a:solidFill>
                  <a:schemeClr val="bg1"/>
                </a:solidFill>
                <a:latin typeface="微软雅黑" panose="020B0503020204020204" pitchFamily="34" charset="-122"/>
                <a:ea typeface="微软雅黑" panose="020B0503020204020204" pitchFamily="34" charset="-122"/>
              </a:rPr>
              <a:t>模板素材的使用权。</a:t>
            </a:r>
            <a:endParaRPr lang="zh-CN" altLang="en-US" sz="12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en-US" altLang="zh-CN" sz="1200" dirty="0">
                <a:solidFill>
                  <a:schemeClr val="bg1"/>
                </a:solidFill>
                <a:latin typeface="微软雅黑" panose="020B0503020204020204" pitchFamily="34" charset="-122"/>
                <a:ea typeface="微软雅黑" panose="020B0503020204020204" pitchFamily="34" charset="-122"/>
              </a:rPr>
              <a:t>2.</a:t>
            </a:r>
            <a:r>
              <a:rPr lang="zh-CN" altLang="en-US" sz="1200" dirty="0">
                <a:solidFill>
                  <a:schemeClr val="bg1"/>
                </a:solidFill>
                <a:latin typeface="微软雅黑" panose="020B0503020204020204" pitchFamily="34" charset="-122"/>
                <a:ea typeface="微软雅黑" panose="020B0503020204020204" pitchFamily="34" charset="-122"/>
              </a:rPr>
              <a:t>不得将觅知网的</a:t>
            </a:r>
            <a:r>
              <a:rPr lang="en-US" altLang="zh-CN" sz="1200" dirty="0">
                <a:solidFill>
                  <a:schemeClr val="bg1"/>
                </a:solidFill>
                <a:latin typeface="微软雅黑" panose="020B0503020204020204" pitchFamily="34" charset="-122"/>
                <a:ea typeface="微软雅黑" panose="020B0503020204020204" pitchFamily="34" charset="-122"/>
              </a:rPr>
              <a:t>PPT</a:t>
            </a:r>
            <a:r>
              <a:rPr lang="zh-CN" altLang="en-US" sz="1200" dirty="0">
                <a:solidFill>
                  <a:schemeClr val="bg1"/>
                </a:solidFill>
                <a:latin typeface="微软雅黑" panose="020B0503020204020204" pitchFamily="34" charset="-122"/>
                <a:ea typeface="微软雅黑" panose="020B0503020204020204" pitchFamily="34" charset="-122"/>
              </a:rPr>
              <a:t>模板、</a:t>
            </a:r>
            <a:r>
              <a:rPr lang="en-US" altLang="zh-CN" sz="1200" dirty="0">
                <a:solidFill>
                  <a:schemeClr val="bg1"/>
                </a:solidFill>
                <a:latin typeface="微软雅黑" panose="020B0503020204020204" pitchFamily="34" charset="-122"/>
                <a:ea typeface="微软雅黑" panose="020B0503020204020204" pitchFamily="34" charset="-122"/>
              </a:rPr>
              <a:t>PPT</a:t>
            </a:r>
            <a:r>
              <a:rPr lang="zh-CN" altLang="en-US" sz="1200" dirty="0">
                <a:solidFill>
                  <a:schemeClr val="bg1"/>
                </a:solidFill>
                <a:latin typeface="微软雅黑" panose="020B0503020204020204" pitchFamily="34" charset="-122"/>
                <a:ea typeface="微软雅黑" panose="020B0503020204020204" pitchFamily="34" charset="-122"/>
              </a:rPr>
              <a:t>素材，本身用于再出售，或者出租、出借、转让、分销、发布或者作为礼物供他人使用，不得转授权、出卖、转让本协议或者本协议中的权利。</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1.jpe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2.xml"/><Relationship Id="rId8" Type="http://schemas.openxmlformats.org/officeDocument/2006/relationships/slideLayout" Target="../slideLayouts/slideLayout21.xml"/><Relationship Id="rId7" Type="http://schemas.openxmlformats.org/officeDocument/2006/relationships/slideLayout" Target="../slideLayouts/slideLayout20.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3" Type="http://schemas.openxmlformats.org/officeDocument/2006/relationships/slideLayout" Target="../slideLayouts/slideLayout16.xml"/><Relationship Id="rId2" Type="http://schemas.openxmlformats.org/officeDocument/2006/relationships/slideLayout" Target="../slideLayouts/slideLayout15.xml"/><Relationship Id="rId12" Type="http://schemas.openxmlformats.org/officeDocument/2006/relationships/theme" Target="../theme/theme2.xml"/><Relationship Id="rId11" Type="http://schemas.openxmlformats.org/officeDocument/2006/relationships/slideLayout" Target="../slideLayouts/slideLayout24.xml"/><Relationship Id="rId10" Type="http://schemas.openxmlformats.org/officeDocument/2006/relationships/slideLayout" Target="../slideLayouts/slideLayout23.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04" tIns="45702" rIns="91404" bIns="45702"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600" y="1600203"/>
            <a:ext cx="10972800" cy="4525963"/>
          </a:xfrm>
          <a:prstGeom prst="rect">
            <a:avLst/>
          </a:prstGeom>
        </p:spPr>
        <p:txBody>
          <a:bodyPr vert="horz" lIns="91404" tIns="45702" rIns="91404" bIns="45702"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609600" y="6356354"/>
            <a:ext cx="2844800" cy="365125"/>
          </a:xfrm>
          <a:prstGeom prst="rect">
            <a:avLst/>
          </a:prstGeom>
        </p:spPr>
        <p:txBody>
          <a:bodyPr vert="horz" lIns="91404" tIns="45702" rIns="91404" bIns="45702"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4"/>
            <a:ext cx="3860800" cy="365125"/>
          </a:xfrm>
          <a:prstGeom prst="rect">
            <a:avLst/>
          </a:prstGeom>
        </p:spPr>
        <p:txBody>
          <a:bodyPr vert="horz" lIns="91404" tIns="45702" rIns="91404" bIns="45702" rtlCol="0" anchor="ctr"/>
          <a:lstStyle>
            <a:lvl1pPr algn="ctr">
              <a:defRPr sz="16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4"/>
            <a:ext cx="2844800" cy="365125"/>
          </a:xfrm>
          <a:prstGeom prst="rect">
            <a:avLst/>
          </a:prstGeom>
        </p:spPr>
        <p:txBody>
          <a:bodyPr vert="horz" lIns="91404" tIns="45702" rIns="91404" bIns="45702"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fld>
            <a:endParaRPr lang="en-US">
              <a:solidFill>
                <a:prstClr val="black">
                  <a:tint val="75000"/>
                </a:prstClr>
              </a:solidFill>
            </a:endParaRPr>
          </a:p>
        </p:txBody>
      </p:sp>
      <p:sp>
        <p:nvSpPr>
          <p:cNvPr id="7" name="矩形 6"/>
          <p:cNvSpPr/>
          <p:nvPr userDrawn="1"/>
        </p:nvSpPr>
        <p:spPr>
          <a:xfrm>
            <a:off x="-8890" y="-2540"/>
            <a:ext cx="12200890" cy="6860540"/>
          </a:xfrm>
          <a:prstGeom prst="rect">
            <a:avLst/>
          </a:prstGeom>
          <a:solidFill>
            <a:schemeClr val="tx1">
              <a:lumMod val="95000"/>
              <a:lumOff val="5000"/>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hf hdr="0" ftr="0" dt="0"/>
  <p:txStyles>
    <p:titleStyle>
      <a:lvl1pPr algn="ctr" defTabSz="1218565"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EEBFAF-6050-4181-B58B-B68730903B06}"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B2D26C-4A1D-4866-9B10-5A09C4A9F007}"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8.xml"/><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8.xml"/><Relationship Id="rId4" Type="http://schemas.openxmlformats.org/officeDocument/2006/relationships/image" Target="../media/image5.png"/><Relationship Id="rId3" Type="http://schemas.openxmlformats.org/officeDocument/2006/relationships/image" Target="../media/image7.jpeg"/><Relationship Id="rId2" Type="http://schemas.openxmlformats.org/officeDocument/2006/relationships/hyperlink" Target="http://www.rapidesign.cn/" TargetMode="External"/><Relationship Id="rId1" Type="http://schemas.openxmlformats.org/officeDocument/2006/relationships/image" Target="../media/image6.jpeg"/></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8.xml"/><Relationship Id="rId4" Type="http://schemas.openxmlformats.org/officeDocument/2006/relationships/image" Target="../media/image5.png"/><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8.xml"/><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8.xml"/><Relationship Id="rId2" Type="http://schemas.openxmlformats.org/officeDocument/2006/relationships/image" Target="../media/image5.png"/><Relationship Id="rId1"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8.xml"/><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8.xml"/><Relationship Id="rId2" Type="http://schemas.openxmlformats.org/officeDocument/2006/relationships/image" Target="../media/image5.png"/><Relationship Id="rId1" Type="http://schemas.openxmlformats.org/officeDocument/2006/relationships/image" Target="../media/image11.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8.xml"/><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image" Target="../media/image12.png"/></Relationships>
</file>

<file path=ppt/slides/_rels/slide9.xml.rels><?xml version="1.0" encoding="UTF-8" standalone="yes"?>
<Relationships xmlns="http://schemas.openxmlformats.org/package/2006/relationships"><Relationship Id="rId9" Type="http://schemas.openxmlformats.org/officeDocument/2006/relationships/image" Target="../media/image22.png"/><Relationship Id="rId8" Type="http://schemas.openxmlformats.org/officeDocument/2006/relationships/image" Target="../media/image21.emf"/><Relationship Id="rId7" Type="http://schemas.openxmlformats.org/officeDocument/2006/relationships/image" Target="../media/image20.emf"/><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17.jpeg"/><Relationship Id="rId3" Type="http://schemas.openxmlformats.org/officeDocument/2006/relationships/image" Target="../media/image16.jpeg"/><Relationship Id="rId2" Type="http://schemas.openxmlformats.org/officeDocument/2006/relationships/image" Target="../media/image15.jpeg"/><Relationship Id="rId12" Type="http://schemas.openxmlformats.org/officeDocument/2006/relationships/notesSlide" Target="../notesSlides/notesSlide9.xml"/><Relationship Id="rId11" Type="http://schemas.openxmlformats.org/officeDocument/2006/relationships/slideLayout" Target="../slideLayouts/slideLayout8.xml"/><Relationship Id="rId10" Type="http://schemas.openxmlformats.org/officeDocument/2006/relationships/image" Target="../media/image5.png"/><Relationship Id="rId1" Type="http://schemas.openxmlformats.org/officeDocument/2006/relationships/image" Target="../media/image14.jpeg"/></Relationships>
</file>

<file path=ppt/slides/_rels/slide10.xml.rels><?xml version="1.0" encoding="UTF-8" standalone="yes"?>
<Relationships xmlns="http://schemas.openxmlformats.org/package/2006/relationships"><Relationship Id="rId9" Type="http://schemas.openxmlformats.org/officeDocument/2006/relationships/image" Target="../media/image31.jpeg"/><Relationship Id="rId8" Type="http://schemas.openxmlformats.org/officeDocument/2006/relationships/image" Target="../media/image30.png"/><Relationship Id="rId7" Type="http://schemas.openxmlformats.org/officeDocument/2006/relationships/image" Target="../media/image29.png"/><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3" Type="http://schemas.openxmlformats.org/officeDocument/2006/relationships/image" Target="../media/image25.png"/><Relationship Id="rId2" Type="http://schemas.openxmlformats.org/officeDocument/2006/relationships/image" Target="../media/image24.png"/><Relationship Id="rId14" Type="http://schemas.openxmlformats.org/officeDocument/2006/relationships/notesSlide" Target="../notesSlides/notesSlide10.xml"/><Relationship Id="rId13" Type="http://schemas.openxmlformats.org/officeDocument/2006/relationships/slideLayout" Target="../slideLayouts/slideLayout8.xml"/><Relationship Id="rId12" Type="http://schemas.openxmlformats.org/officeDocument/2006/relationships/image" Target="../media/image5.png"/><Relationship Id="rId11" Type="http://schemas.openxmlformats.org/officeDocument/2006/relationships/image" Target="../media/image33.png"/><Relationship Id="rId10" Type="http://schemas.openxmlformats.org/officeDocument/2006/relationships/image" Target="../media/image32.jpeg"/><Relationship Id="rId1" Type="http://schemas.openxmlformats.org/officeDocument/2006/relationships/image" Target="../media/image23.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8.xml"/><Relationship Id="rId2" Type="http://schemas.openxmlformats.org/officeDocument/2006/relationships/image" Target="../media/image5.png"/><Relationship Id="rId1" Type="http://schemas.openxmlformats.org/officeDocument/2006/relationships/image" Target="../media/image34.pn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8.xml"/><Relationship Id="rId3" Type="http://schemas.openxmlformats.org/officeDocument/2006/relationships/image" Target="../media/image5.png"/><Relationship Id="rId2" Type="http://schemas.openxmlformats.org/officeDocument/2006/relationships/image" Target="../media/image36.png"/><Relationship Id="rId1" Type="http://schemas.openxmlformats.org/officeDocument/2006/relationships/image" Target="../media/image35.pn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8.xml"/><Relationship Id="rId3" Type="http://schemas.openxmlformats.org/officeDocument/2006/relationships/image" Target="../media/image5.png"/><Relationship Id="rId2" Type="http://schemas.openxmlformats.org/officeDocument/2006/relationships/image" Target="../media/image38.emf"/><Relationship Id="rId1" Type="http://schemas.openxmlformats.org/officeDocument/2006/relationships/image" Target="../media/image37.png"/></Relationships>
</file>

<file path=ppt/slides/_rels/slide14.xml.rels><?xml version="1.0" encoding="UTF-8" standalone="yes"?>
<Relationships xmlns="http://schemas.openxmlformats.org/package/2006/relationships"><Relationship Id="rId7" Type="http://schemas.openxmlformats.org/officeDocument/2006/relationships/notesSlide" Target="../notesSlides/notesSlide14.xml"/><Relationship Id="rId6" Type="http://schemas.openxmlformats.org/officeDocument/2006/relationships/slideLayout" Target="../slideLayouts/slideLayout8.xml"/><Relationship Id="rId5" Type="http://schemas.openxmlformats.org/officeDocument/2006/relationships/image" Target="../media/image5.png"/><Relationship Id="rId4" Type="http://schemas.openxmlformats.org/officeDocument/2006/relationships/image" Target="../media/image42.png"/><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image" Target="../media/image39.pn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8.xml"/><Relationship Id="rId3" Type="http://schemas.openxmlformats.org/officeDocument/2006/relationships/image" Target="../media/image5.png"/><Relationship Id="rId2" Type="http://schemas.openxmlformats.org/officeDocument/2006/relationships/image" Target="../media/image44.emf"/><Relationship Id="rId1" Type="http://schemas.openxmlformats.org/officeDocument/2006/relationships/image" Target="../media/image43.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8.xml"/><Relationship Id="rId2" Type="http://schemas.openxmlformats.org/officeDocument/2006/relationships/image" Target="../media/image5.png"/><Relationship Id="rId1" Type="http://schemas.openxmlformats.org/officeDocument/2006/relationships/tags" Target="../tags/tag2.xml"/></Relationships>
</file>

<file path=ppt/slides/_rels/slide17.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image" Target="../media/image48.jpeg"/><Relationship Id="rId7" Type="http://schemas.openxmlformats.org/officeDocument/2006/relationships/tags" Target="../tags/tag6.xml"/><Relationship Id="rId6" Type="http://schemas.openxmlformats.org/officeDocument/2006/relationships/image" Target="../media/image47.png"/><Relationship Id="rId5" Type="http://schemas.openxmlformats.org/officeDocument/2006/relationships/tags" Target="../tags/tag5.xml"/><Relationship Id="rId4" Type="http://schemas.openxmlformats.org/officeDocument/2006/relationships/image" Target="../media/image46.png"/><Relationship Id="rId3" Type="http://schemas.openxmlformats.org/officeDocument/2006/relationships/tags" Target="../tags/tag4.xml"/><Relationship Id="rId23" Type="http://schemas.openxmlformats.org/officeDocument/2006/relationships/notesSlide" Target="../notesSlides/notesSlide17.xml"/><Relationship Id="rId22" Type="http://schemas.openxmlformats.org/officeDocument/2006/relationships/slideLayout" Target="../slideLayouts/slideLayout8.xml"/><Relationship Id="rId21" Type="http://schemas.openxmlformats.org/officeDocument/2006/relationships/image" Target="../media/image5.png"/><Relationship Id="rId20" Type="http://schemas.openxmlformats.org/officeDocument/2006/relationships/image" Target="../media/image54.jpeg"/><Relationship Id="rId2" Type="http://schemas.openxmlformats.org/officeDocument/2006/relationships/image" Target="../media/image45.png"/><Relationship Id="rId19" Type="http://schemas.openxmlformats.org/officeDocument/2006/relationships/tags" Target="../tags/tag12.xml"/><Relationship Id="rId18" Type="http://schemas.openxmlformats.org/officeDocument/2006/relationships/image" Target="../media/image53.jpeg"/><Relationship Id="rId17" Type="http://schemas.openxmlformats.org/officeDocument/2006/relationships/tags" Target="../tags/tag11.xml"/><Relationship Id="rId16" Type="http://schemas.openxmlformats.org/officeDocument/2006/relationships/image" Target="../media/image52.jpeg"/><Relationship Id="rId15" Type="http://schemas.openxmlformats.org/officeDocument/2006/relationships/tags" Target="../tags/tag10.xml"/><Relationship Id="rId14" Type="http://schemas.openxmlformats.org/officeDocument/2006/relationships/image" Target="../media/image51.png"/><Relationship Id="rId13" Type="http://schemas.openxmlformats.org/officeDocument/2006/relationships/tags" Target="../tags/tag9.xml"/><Relationship Id="rId12" Type="http://schemas.openxmlformats.org/officeDocument/2006/relationships/image" Target="../media/image50.jpeg"/><Relationship Id="rId11" Type="http://schemas.openxmlformats.org/officeDocument/2006/relationships/tags" Target="../tags/tag8.xml"/><Relationship Id="rId10" Type="http://schemas.openxmlformats.org/officeDocument/2006/relationships/image" Target="../media/image49.jpeg"/><Relationship Id="rId1" Type="http://schemas.openxmlformats.org/officeDocument/2006/relationships/tags" Target="../tags/tag3.xml"/></Relationships>
</file>

<file path=ppt/slides/_rels/slide18.xml.rels><?xml version="1.0" encoding="UTF-8" standalone="yes"?>
<Relationships xmlns="http://schemas.openxmlformats.org/package/2006/relationships"><Relationship Id="rId9" Type="http://schemas.openxmlformats.org/officeDocument/2006/relationships/image" Target="../media/image5.png"/><Relationship Id="rId8" Type="http://schemas.openxmlformats.org/officeDocument/2006/relationships/image" Target="../media/image62.png"/><Relationship Id="rId7" Type="http://schemas.openxmlformats.org/officeDocument/2006/relationships/image" Target="../media/image61.jpeg"/><Relationship Id="rId6" Type="http://schemas.openxmlformats.org/officeDocument/2006/relationships/image" Target="../media/image60.png"/><Relationship Id="rId5" Type="http://schemas.openxmlformats.org/officeDocument/2006/relationships/image" Target="../media/image59.jpeg"/><Relationship Id="rId4" Type="http://schemas.openxmlformats.org/officeDocument/2006/relationships/image" Target="../media/image58.jpeg"/><Relationship Id="rId3" Type="http://schemas.openxmlformats.org/officeDocument/2006/relationships/image" Target="../media/image57.png"/><Relationship Id="rId2" Type="http://schemas.openxmlformats.org/officeDocument/2006/relationships/image" Target="../media/image56.jpeg"/><Relationship Id="rId11" Type="http://schemas.openxmlformats.org/officeDocument/2006/relationships/notesSlide" Target="../notesSlides/notesSlide18.xml"/><Relationship Id="rId10" Type="http://schemas.openxmlformats.org/officeDocument/2006/relationships/slideLayout" Target="../slideLayouts/slideLayout8.xml"/><Relationship Id="rId1" Type="http://schemas.openxmlformats.org/officeDocument/2006/relationships/image" Target="../media/image55.jpe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8.xml"/><Relationship Id="rId3" Type="http://schemas.openxmlformats.org/officeDocument/2006/relationships/image" Target="../media/image5.png"/><Relationship Id="rId2" Type="http://schemas.openxmlformats.org/officeDocument/2006/relationships/image" Target="../media/image64.jpeg"/><Relationship Id="rId1" Type="http://schemas.openxmlformats.org/officeDocument/2006/relationships/image" Target="../media/image63.jpeg"/></Relationships>
</file>

<file path=ppt/slides/_rels/slide20.xml.rels><?xml version="1.0" encoding="UTF-8" standalone="yes"?>
<Relationships xmlns="http://schemas.openxmlformats.org/package/2006/relationships"><Relationship Id="rId9" Type="http://schemas.openxmlformats.org/officeDocument/2006/relationships/image" Target="../media/image73.png"/><Relationship Id="rId8" Type="http://schemas.openxmlformats.org/officeDocument/2006/relationships/image" Target="../media/image72.png"/><Relationship Id="rId7" Type="http://schemas.openxmlformats.org/officeDocument/2006/relationships/image" Target="../media/image71.png"/><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 Id="rId3" Type="http://schemas.openxmlformats.org/officeDocument/2006/relationships/image" Target="../media/image67.png"/><Relationship Id="rId2" Type="http://schemas.openxmlformats.org/officeDocument/2006/relationships/image" Target="../media/image66.png"/><Relationship Id="rId13" Type="http://schemas.openxmlformats.org/officeDocument/2006/relationships/notesSlide" Target="../notesSlides/notesSlide20.xml"/><Relationship Id="rId12" Type="http://schemas.openxmlformats.org/officeDocument/2006/relationships/slideLayout" Target="../slideLayouts/slideLayout8.xml"/><Relationship Id="rId11" Type="http://schemas.openxmlformats.org/officeDocument/2006/relationships/image" Target="../media/image5.png"/><Relationship Id="rId10" Type="http://schemas.openxmlformats.org/officeDocument/2006/relationships/image" Target="../media/image74.png"/><Relationship Id="rId1" Type="http://schemas.openxmlformats.org/officeDocument/2006/relationships/image" Target="../media/image65.png"/></Relationships>
</file>

<file path=ppt/slides/_rels/slide21.xml.rels><?xml version="1.0" encoding="UTF-8" standalone="yes"?>
<Relationships xmlns="http://schemas.openxmlformats.org/package/2006/relationships"><Relationship Id="rId7" Type="http://schemas.openxmlformats.org/officeDocument/2006/relationships/notesSlide" Target="../notesSlides/notesSlide21.xml"/><Relationship Id="rId6" Type="http://schemas.openxmlformats.org/officeDocument/2006/relationships/slideLayout" Target="../slideLayouts/slideLayout8.xml"/><Relationship Id="rId5" Type="http://schemas.openxmlformats.org/officeDocument/2006/relationships/image" Target="../media/image79.jpeg"/><Relationship Id="rId4" Type="http://schemas.openxmlformats.org/officeDocument/2006/relationships/image" Target="../media/image78.jpeg"/><Relationship Id="rId3" Type="http://schemas.openxmlformats.org/officeDocument/2006/relationships/image" Target="../media/image77.jpeg"/><Relationship Id="rId2" Type="http://schemas.openxmlformats.org/officeDocument/2006/relationships/image" Target="../media/image76.png"/><Relationship Id="rId1" Type="http://schemas.openxmlformats.org/officeDocument/2006/relationships/image" Target="../media/image75.png"/></Relationships>
</file>

<file path=ppt/slides/_rels/slide22.xml.rels><?xml version="1.0" encoding="UTF-8" standalone="yes"?>
<Relationships xmlns="http://schemas.openxmlformats.org/package/2006/relationships"><Relationship Id="rId9" Type="http://schemas.openxmlformats.org/officeDocument/2006/relationships/slideLayout" Target="../slideLayouts/slideLayout8.xml"/><Relationship Id="rId8" Type="http://schemas.openxmlformats.org/officeDocument/2006/relationships/image" Target="../media/image5.png"/><Relationship Id="rId7" Type="http://schemas.openxmlformats.org/officeDocument/2006/relationships/image" Target="../media/image86.jpeg"/><Relationship Id="rId6" Type="http://schemas.openxmlformats.org/officeDocument/2006/relationships/image" Target="../media/image85.jpeg"/><Relationship Id="rId5" Type="http://schemas.openxmlformats.org/officeDocument/2006/relationships/image" Target="../media/image84.jpeg"/><Relationship Id="rId4" Type="http://schemas.openxmlformats.org/officeDocument/2006/relationships/image" Target="../media/image83.png"/><Relationship Id="rId3" Type="http://schemas.openxmlformats.org/officeDocument/2006/relationships/image" Target="../media/image82.png"/><Relationship Id="rId2" Type="http://schemas.openxmlformats.org/officeDocument/2006/relationships/image" Target="../media/image81.png"/><Relationship Id="rId10" Type="http://schemas.openxmlformats.org/officeDocument/2006/relationships/notesSlide" Target="../notesSlides/notesSlide22.xml"/><Relationship Id="rId1" Type="http://schemas.openxmlformats.org/officeDocument/2006/relationships/image" Target="../media/image80.png"/></Relationships>
</file>

<file path=ppt/slides/_rels/slide23.xml.rels><?xml version="1.0" encoding="UTF-8" standalone="yes"?>
<Relationships xmlns="http://schemas.openxmlformats.org/package/2006/relationships"><Relationship Id="rId9" Type="http://schemas.openxmlformats.org/officeDocument/2006/relationships/slideLayout" Target="../slideLayouts/slideLayout8.xml"/><Relationship Id="rId8" Type="http://schemas.openxmlformats.org/officeDocument/2006/relationships/image" Target="../media/image5.png"/><Relationship Id="rId7" Type="http://schemas.openxmlformats.org/officeDocument/2006/relationships/image" Target="../media/image93.png"/><Relationship Id="rId6" Type="http://schemas.openxmlformats.org/officeDocument/2006/relationships/image" Target="../media/image92.jpeg"/><Relationship Id="rId5" Type="http://schemas.openxmlformats.org/officeDocument/2006/relationships/image" Target="../media/image91.png"/><Relationship Id="rId4" Type="http://schemas.openxmlformats.org/officeDocument/2006/relationships/image" Target="../media/image90.png"/><Relationship Id="rId3" Type="http://schemas.openxmlformats.org/officeDocument/2006/relationships/image" Target="../media/image89.png"/><Relationship Id="rId2" Type="http://schemas.openxmlformats.org/officeDocument/2006/relationships/image" Target="../media/image88.jpeg"/><Relationship Id="rId10" Type="http://schemas.openxmlformats.org/officeDocument/2006/relationships/notesSlide" Target="../notesSlides/notesSlide23.xml"/><Relationship Id="rId1" Type="http://schemas.openxmlformats.org/officeDocument/2006/relationships/image" Target="../media/image87.jpeg"/></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8.xml"/><Relationship Id="rId4" Type="http://schemas.openxmlformats.org/officeDocument/2006/relationships/image" Target="../media/image5.png"/><Relationship Id="rId3" Type="http://schemas.openxmlformats.org/officeDocument/2006/relationships/image" Target="../media/image96.emf"/><Relationship Id="rId2" Type="http://schemas.openxmlformats.org/officeDocument/2006/relationships/image" Target="../media/image95.emf"/><Relationship Id="rId1" Type="http://schemas.openxmlformats.org/officeDocument/2006/relationships/image" Target="../media/image94.emf"/></Relationships>
</file>

<file path=ppt/slides/_rels/slide25.xml.rels><?xml version="1.0" encoding="UTF-8" standalone="yes"?>
<Relationships xmlns="http://schemas.openxmlformats.org/package/2006/relationships"><Relationship Id="rId7" Type="http://schemas.openxmlformats.org/officeDocument/2006/relationships/notesSlide" Target="../notesSlides/notesSlide25.xml"/><Relationship Id="rId6" Type="http://schemas.openxmlformats.org/officeDocument/2006/relationships/slideLayout" Target="../slideLayouts/slideLayout8.xml"/><Relationship Id="rId5" Type="http://schemas.openxmlformats.org/officeDocument/2006/relationships/image" Target="../media/image5.png"/><Relationship Id="rId4" Type="http://schemas.openxmlformats.org/officeDocument/2006/relationships/image" Target="../media/image100.png"/><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image" Target="../media/image97.emf"/></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8.xml"/><Relationship Id="rId3" Type="http://schemas.openxmlformats.org/officeDocument/2006/relationships/image" Target="../media/image5.png"/><Relationship Id="rId2" Type="http://schemas.openxmlformats.org/officeDocument/2006/relationships/tags" Target="../tags/tag13.xml"/><Relationship Id="rId1" Type="http://schemas.openxmlformats.org/officeDocument/2006/relationships/image" Target="../media/image12.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8.xml"/><Relationship Id="rId1" Type="http://schemas.openxmlformats.org/officeDocument/2006/relationships/image" Target="../media/image5.png"/></Relationships>
</file>

<file path=ppt/slides/_rels/slide28.xml.rels><?xml version="1.0" encoding="UTF-8" standalone="yes"?>
<Relationships xmlns="http://schemas.openxmlformats.org/package/2006/relationships"><Relationship Id="rId7" Type="http://schemas.openxmlformats.org/officeDocument/2006/relationships/notesSlide" Target="../notesSlides/notesSlide28.xml"/><Relationship Id="rId6" Type="http://schemas.openxmlformats.org/officeDocument/2006/relationships/slideLayout" Target="../slideLayouts/slideLayout8.xml"/><Relationship Id="rId5" Type="http://schemas.openxmlformats.org/officeDocument/2006/relationships/image" Target="../media/image5.png"/><Relationship Id="rId4" Type="http://schemas.openxmlformats.org/officeDocument/2006/relationships/image" Target="../media/image104.jpeg"/><Relationship Id="rId3" Type="http://schemas.openxmlformats.org/officeDocument/2006/relationships/image" Target="../media/image103.jpeg"/><Relationship Id="rId2" Type="http://schemas.openxmlformats.org/officeDocument/2006/relationships/image" Target="../media/image102.jpeg"/><Relationship Id="rId1" Type="http://schemas.openxmlformats.org/officeDocument/2006/relationships/image" Target="../media/image101.jpeg"/></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8.xml"/><Relationship Id="rId2" Type="http://schemas.openxmlformats.org/officeDocument/2006/relationships/image" Target="../media/image5.png"/><Relationship Id="rId1" Type="http://schemas.openxmlformats.org/officeDocument/2006/relationships/image" Target="../media/image105.emf"/></Relationships>
</file>

<file path=ppt/slides/_rels/slide30.xml.rels><?xml version="1.0" encoding="UTF-8" standalone="yes"?>
<Relationships xmlns="http://schemas.openxmlformats.org/package/2006/relationships"><Relationship Id="rId5" Type="http://schemas.openxmlformats.org/officeDocument/2006/relationships/notesSlide" Target="../notesSlides/notesSlide30.xml"/><Relationship Id="rId4" Type="http://schemas.openxmlformats.org/officeDocument/2006/relationships/slideLayout" Target="../slideLayouts/slideLayout8.xml"/><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448801" y="4177760"/>
            <a:ext cx="2743200" cy="2683415"/>
          </a:xfrm>
          <a:prstGeom prst="rect">
            <a:avLst/>
          </a:prstGeom>
        </p:spPr>
      </p:pic>
      <p:pic>
        <p:nvPicPr>
          <p:cNvPr id="2" name="图片 1" descr="7393e6d2fc74159836bb16d23f5ad70b"/>
          <p:cNvPicPr>
            <a:picLocks noChangeAspect="1"/>
          </p:cNvPicPr>
          <p:nvPr/>
        </p:nvPicPr>
        <p:blipFill rotWithShape="1">
          <a:blip r:embed="rId2"/>
          <a:srcRect l="10563"/>
          <a:stretch>
            <a:fillRect/>
          </a:stretch>
        </p:blipFill>
        <p:spPr>
          <a:xfrm>
            <a:off x="-202565" y="635"/>
            <a:ext cx="4776470" cy="6748145"/>
          </a:xfrm>
          <a:prstGeom prst="rect">
            <a:avLst/>
          </a:prstGeom>
        </p:spPr>
      </p:pic>
      <p:sp>
        <p:nvSpPr>
          <p:cNvPr id="11" name="文本框 10"/>
          <p:cNvSpPr txBox="1"/>
          <p:nvPr/>
        </p:nvSpPr>
        <p:spPr>
          <a:xfrm>
            <a:off x="4573990" y="3422013"/>
            <a:ext cx="6444343" cy="755650"/>
          </a:xfrm>
          <a:prstGeom prst="rect">
            <a:avLst/>
          </a:prstGeom>
          <a:noFill/>
          <a:effectLst/>
        </p:spPr>
        <p:txBody>
          <a:bodyPr wrap="square" rtlCol="0">
            <a:spAutoFit/>
          </a:bodyPr>
          <a:lstStyle/>
          <a:p>
            <a:pPr algn="ctr">
              <a:lnSpc>
                <a:spcPct val="120000"/>
              </a:lnSpc>
              <a:spcBef>
                <a:spcPts val="0"/>
              </a:spcBef>
              <a:spcAft>
                <a:spcPts val="0"/>
              </a:spcAft>
            </a:pPr>
            <a:r>
              <a:rPr lang="zh-CN" altLang="en-US" sz="36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endParaRPr lang="zh-CN" altLang="en-US" sz="36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 name="矩形 8"/>
          <p:cNvSpPr/>
          <p:nvPr/>
        </p:nvSpPr>
        <p:spPr>
          <a:xfrm>
            <a:off x="2797677" y="1343025"/>
            <a:ext cx="2327564" cy="217170"/>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p:cNvCxnSpPr/>
          <p:nvPr/>
        </p:nvCxnSpPr>
        <p:spPr>
          <a:xfrm>
            <a:off x="6082763" y="5200111"/>
            <a:ext cx="6109238" cy="0"/>
          </a:xfrm>
          <a:prstGeom prst="line">
            <a:avLst/>
          </a:prstGeom>
          <a:ln w="22225">
            <a:solidFill>
              <a:srgbClr val="6AE7FF"/>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3198495" y="2293620"/>
            <a:ext cx="7820660" cy="768350"/>
          </a:xfrm>
          <a:prstGeom prst="rect">
            <a:avLst/>
          </a:prstGeom>
          <a:noFill/>
          <a:effectLst/>
        </p:spPr>
        <p:txBody>
          <a:bodyPr wrap="square" rtlCol="0">
            <a:spAutoFit/>
          </a:bodyPr>
          <a:lstStyle/>
          <a:p>
            <a:pPr algn="r"/>
            <a:r>
              <a:rPr lang="zh-CN" altLang="en-US" sz="4400" b="1" dirty="0">
                <a:solidFill>
                  <a:srgbClr val="6AE7FF"/>
                </a:solidFill>
                <a:effectLst/>
                <a:latin typeface="微软雅黑" panose="020B0503020204020204" pitchFamily="34" charset="-122"/>
                <a:ea typeface="微软雅黑" panose="020B0503020204020204" pitchFamily="34" charset="-122"/>
              </a:rPr>
              <a:t>浙江天雄工业技术有限公司</a:t>
            </a:r>
            <a:endParaRPr lang="zh-CN" altLang="en-US" sz="4400" b="1" dirty="0">
              <a:solidFill>
                <a:srgbClr val="6AE7FF"/>
              </a:solidFill>
              <a:effectLst/>
              <a:latin typeface="微软雅黑" panose="020B0503020204020204" pitchFamily="34" charset="-122"/>
              <a:ea typeface="微软雅黑" panose="020B0503020204020204" pitchFamily="34" charset="-122"/>
            </a:endParaRPr>
          </a:p>
        </p:txBody>
      </p:sp>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92805" y="4392295"/>
            <a:ext cx="8647430" cy="593090"/>
          </a:xfrm>
          <a:prstGeom prst="rect">
            <a:avLst/>
          </a:prstGeom>
        </p:spPr>
      </p:pic>
      <p:pic>
        <p:nvPicPr>
          <p:cNvPr id="10" name="图片 9" descr="6343cb131fe36a042ad7f192b6d5f64"/>
          <p:cNvPicPr>
            <a:picLocks noChangeAspect="1"/>
          </p:cNvPicPr>
          <p:nvPr/>
        </p:nvPicPr>
        <p:blipFill>
          <a:blip r:embed="rId4"/>
          <a:stretch>
            <a:fillRect/>
          </a:stretch>
        </p:blipFill>
        <p:spPr>
          <a:xfrm>
            <a:off x="10313035" y="233045"/>
            <a:ext cx="1727200" cy="821690"/>
          </a:xfrm>
          <a:prstGeom prst="rect">
            <a:avLst/>
          </a:prstGeom>
        </p:spPr>
      </p:pic>
      <p:sp>
        <p:nvSpPr>
          <p:cNvPr id="3" name="文本框 2"/>
          <p:cNvSpPr txBox="1"/>
          <p:nvPr/>
        </p:nvSpPr>
        <p:spPr>
          <a:xfrm>
            <a:off x="4467225" y="4458335"/>
            <a:ext cx="6498590" cy="460375"/>
          </a:xfrm>
          <a:prstGeom prst="rect">
            <a:avLst/>
          </a:prstGeom>
          <a:noFill/>
        </p:spPr>
        <p:txBody>
          <a:bodyPr wrap="square" rtlCol="0">
            <a:spAutoFit/>
          </a:bodyPr>
          <a:p>
            <a:r>
              <a:rPr lang="en-US" altLang="zh-CN" sz="2400" b="1" dirty="0">
                <a:solidFill>
                  <a:srgbClr val="6AE7FF"/>
                </a:solidFill>
                <a:effectLst/>
                <a:latin typeface="微软雅黑" panose="020B0503020204020204" pitchFamily="34" charset="-122"/>
                <a:ea typeface="微软雅黑" panose="020B0503020204020204" pitchFamily="34" charset="-122"/>
              </a:rPr>
              <a:t> </a:t>
            </a:r>
            <a:r>
              <a:rPr lang="zh-CN" altLang="en-US" sz="2400" b="1" dirty="0">
                <a:solidFill>
                  <a:srgbClr val="6AE7FF"/>
                </a:solidFill>
                <a:effectLst/>
                <a:latin typeface="微软雅黑" panose="020B0503020204020204" pitchFamily="34" charset="-122"/>
                <a:ea typeface="微软雅黑" panose="020B0503020204020204" pitchFamily="34" charset="-122"/>
              </a:rPr>
              <a:t>为用户提供金属</a:t>
            </a:r>
            <a:r>
              <a:rPr lang="en-US" altLang="zh-CN" sz="2400" b="1" dirty="0">
                <a:solidFill>
                  <a:srgbClr val="6AE7FF"/>
                </a:solidFill>
                <a:effectLst/>
                <a:latin typeface="微软雅黑" panose="020B0503020204020204" pitchFamily="34" charset="-122"/>
                <a:ea typeface="微软雅黑" panose="020B0503020204020204" pitchFamily="34" charset="-122"/>
              </a:rPr>
              <a:t>3</a:t>
            </a:r>
            <a:r>
              <a:rPr lang="zh-CN" altLang="en-US" sz="2400" b="1" dirty="0">
                <a:solidFill>
                  <a:srgbClr val="6AE7FF"/>
                </a:solidFill>
                <a:effectLst/>
                <a:latin typeface="微软雅黑" panose="020B0503020204020204" pitchFamily="34" charset="-122"/>
                <a:ea typeface="微软雅黑" panose="020B0503020204020204" pitchFamily="34" charset="-122"/>
              </a:rPr>
              <a:t>打印设计制造全套解决方案</a:t>
            </a:r>
            <a:endParaRPr lang="zh-CN" altLang="en-US" sz="2400" b="1" dirty="0">
              <a:solidFill>
                <a:srgbClr val="6AE7FF"/>
              </a:solidFill>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bldLst>
      <p:bldP spid="11" grpId="0" bldLvl="0" animBg="1"/>
      <p:bldP spid="12" grpId="0" bldLvl="0" animBg="1"/>
      <p:bldP spid="9"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32238" y="1921600"/>
            <a:ext cx="5522485" cy="4004219"/>
          </a:xfrm>
          <a:prstGeom prst="rect">
            <a:avLst/>
          </a:prstGeom>
          <a:ln>
            <a:solidFill>
              <a:srgbClr val="6AE7FF"/>
            </a:solidFill>
          </a:ln>
        </p:spPr>
      </p:pic>
      <p:grpSp>
        <p:nvGrpSpPr>
          <p:cNvPr id="3" name="组合 2"/>
          <p:cNvGrpSpPr/>
          <p:nvPr/>
        </p:nvGrpSpPr>
        <p:grpSpPr>
          <a:xfrm>
            <a:off x="6384925" y="1921510"/>
            <a:ext cx="5290820" cy="769620"/>
            <a:chOff x="10011" y="3492"/>
            <a:chExt cx="8332" cy="1212"/>
          </a:xfrm>
        </p:grpSpPr>
        <p:grpSp>
          <p:nvGrpSpPr>
            <p:cNvPr id="4102" name="组合 7"/>
            <p:cNvGrpSpPr/>
            <p:nvPr/>
          </p:nvGrpSpPr>
          <p:grpSpPr bwMode="auto">
            <a:xfrm>
              <a:off x="10011" y="3492"/>
              <a:ext cx="1232" cy="1212"/>
              <a:chOff x="0" y="0"/>
              <a:chExt cx="871174" cy="874617"/>
            </a:xfrm>
          </p:grpSpPr>
          <p:sp>
            <p:nvSpPr>
              <p:cNvPr id="4205" name="Freeform 6">
                <a:hlinkClick r:id="rId2"/>
              </p:cNvPr>
              <p:cNvSpPr>
                <a:spLocks noEditPoints="1" noChangeArrowheads="1"/>
              </p:cNvSpPr>
              <p:nvPr/>
            </p:nvSpPr>
            <p:spPr bwMode="auto">
              <a:xfrm>
                <a:off x="218689" y="168226"/>
                <a:ext cx="503237" cy="538163"/>
              </a:xfrm>
              <a:custGeom>
                <a:avLst/>
                <a:gdLst>
                  <a:gd name="T0" fmla="*/ 2147483647 w 134"/>
                  <a:gd name="T1" fmla="*/ 2147483647 h 143"/>
                  <a:gd name="T2" fmla="*/ 2147483647 w 134"/>
                  <a:gd name="T3" fmla="*/ 2147483647 h 143"/>
                  <a:gd name="T4" fmla="*/ 2147483647 w 134"/>
                  <a:gd name="T5" fmla="*/ 2147483647 h 143"/>
                  <a:gd name="T6" fmla="*/ 2147483647 w 134"/>
                  <a:gd name="T7" fmla="*/ 2147483647 h 143"/>
                  <a:gd name="T8" fmla="*/ 2147483647 w 134"/>
                  <a:gd name="T9" fmla="*/ 2147483647 h 143"/>
                  <a:gd name="T10" fmla="*/ 2147483647 w 134"/>
                  <a:gd name="T11" fmla="*/ 2147483647 h 143"/>
                  <a:gd name="T12" fmla="*/ 2147483647 w 134"/>
                  <a:gd name="T13" fmla="*/ 2147483647 h 143"/>
                  <a:gd name="T14" fmla="*/ 2147483647 w 134"/>
                  <a:gd name="T15" fmla="*/ 2147483647 h 143"/>
                  <a:gd name="T16" fmla="*/ 2147483647 w 134"/>
                  <a:gd name="T17" fmla="*/ 2147483647 h 143"/>
                  <a:gd name="T18" fmla="*/ 2147483647 w 134"/>
                  <a:gd name="T19" fmla="*/ 2147483647 h 143"/>
                  <a:gd name="T20" fmla="*/ 2147483647 w 134"/>
                  <a:gd name="T21" fmla="*/ 2147483647 h 143"/>
                  <a:gd name="T22" fmla="*/ 2147483647 w 134"/>
                  <a:gd name="T23" fmla="*/ 2147483647 h 143"/>
                  <a:gd name="T24" fmla="*/ 2147483647 w 134"/>
                  <a:gd name="T25" fmla="*/ 2147483647 h 143"/>
                  <a:gd name="T26" fmla="*/ 2147483647 w 134"/>
                  <a:gd name="T27" fmla="*/ 2147483647 h 143"/>
                  <a:gd name="T28" fmla="*/ 2147483647 w 134"/>
                  <a:gd name="T29" fmla="*/ 2147483647 h 143"/>
                  <a:gd name="T30" fmla="*/ 2147483647 w 134"/>
                  <a:gd name="T31" fmla="*/ 2147483647 h 143"/>
                  <a:gd name="T32" fmla="*/ 2147483647 w 134"/>
                  <a:gd name="T33" fmla="*/ 2147483647 h 143"/>
                  <a:gd name="T34" fmla="*/ 2147483647 w 134"/>
                  <a:gd name="T35" fmla="*/ 2147483647 h 143"/>
                  <a:gd name="T36" fmla="*/ 2147483647 w 134"/>
                  <a:gd name="T37" fmla="*/ 2147483647 h 143"/>
                  <a:gd name="T38" fmla="*/ 2147483647 w 134"/>
                  <a:gd name="T39" fmla="*/ 2147483647 h 143"/>
                  <a:gd name="T40" fmla="*/ 2147483647 w 134"/>
                  <a:gd name="T41" fmla="*/ 2147483647 h 143"/>
                  <a:gd name="T42" fmla="*/ 2147483647 w 134"/>
                  <a:gd name="T43" fmla="*/ 2147483647 h 143"/>
                  <a:gd name="T44" fmla="*/ 2147483647 w 134"/>
                  <a:gd name="T45" fmla="*/ 2147483647 h 143"/>
                  <a:gd name="T46" fmla="*/ 2147483647 w 134"/>
                  <a:gd name="T47" fmla="*/ 2147483647 h 143"/>
                  <a:gd name="T48" fmla="*/ 2147483647 w 134"/>
                  <a:gd name="T49" fmla="*/ 2147483647 h 143"/>
                  <a:gd name="T50" fmla="*/ 2147483647 w 134"/>
                  <a:gd name="T51" fmla="*/ 2147483647 h 143"/>
                  <a:gd name="T52" fmla="*/ 2147483647 w 134"/>
                  <a:gd name="T53" fmla="*/ 2147483647 h 143"/>
                  <a:gd name="T54" fmla="*/ 2147483647 w 134"/>
                  <a:gd name="T55" fmla="*/ 2147483647 h 143"/>
                  <a:gd name="T56" fmla="*/ 2147483647 w 134"/>
                  <a:gd name="T57" fmla="*/ 2147483647 h 143"/>
                  <a:gd name="T58" fmla="*/ 2147483647 w 134"/>
                  <a:gd name="T59" fmla="*/ 2147483647 h 143"/>
                  <a:gd name="T60" fmla="*/ 2147483647 w 134"/>
                  <a:gd name="T61" fmla="*/ 2147483647 h 143"/>
                  <a:gd name="T62" fmla="*/ 2147483647 w 134"/>
                  <a:gd name="T63" fmla="*/ 2147483647 h 143"/>
                  <a:gd name="T64" fmla="*/ 2147483647 w 134"/>
                  <a:gd name="T65" fmla="*/ 2147483647 h 143"/>
                  <a:gd name="T66" fmla="*/ 2147483647 w 134"/>
                  <a:gd name="T67" fmla="*/ 2147483647 h 143"/>
                  <a:gd name="T68" fmla="*/ 2147483647 w 134"/>
                  <a:gd name="T69" fmla="*/ 2147483647 h 143"/>
                  <a:gd name="T70" fmla="*/ 2147483647 w 134"/>
                  <a:gd name="T71" fmla="*/ 2147483647 h 143"/>
                  <a:gd name="T72" fmla="*/ 2147483647 w 134"/>
                  <a:gd name="T73" fmla="*/ 2147483647 h 143"/>
                  <a:gd name="T74" fmla="*/ 2147483647 w 134"/>
                  <a:gd name="T75" fmla="*/ 2147483647 h 143"/>
                  <a:gd name="T76" fmla="*/ 2147483647 w 134"/>
                  <a:gd name="T77" fmla="*/ 2147483647 h 143"/>
                  <a:gd name="T78" fmla="*/ 2147483647 w 134"/>
                  <a:gd name="T79" fmla="*/ 2147483647 h 143"/>
                  <a:gd name="T80" fmla="*/ 2147483647 w 134"/>
                  <a:gd name="T81" fmla="*/ 2147483647 h 143"/>
                  <a:gd name="T82" fmla="*/ 2147483647 w 134"/>
                  <a:gd name="T83" fmla="*/ 2147483647 h 143"/>
                  <a:gd name="T84" fmla="*/ 2147483647 w 134"/>
                  <a:gd name="T85" fmla="*/ 2147483647 h 143"/>
                  <a:gd name="T86" fmla="*/ 2147483647 w 134"/>
                  <a:gd name="T87" fmla="*/ 2147483647 h 143"/>
                  <a:gd name="T88" fmla="*/ 2147483647 w 134"/>
                  <a:gd name="T89" fmla="*/ 2147483647 h 143"/>
                  <a:gd name="T90" fmla="*/ 2147483647 w 134"/>
                  <a:gd name="T91" fmla="*/ 2147483647 h 143"/>
                  <a:gd name="T92" fmla="*/ 2147483647 w 134"/>
                  <a:gd name="T93" fmla="*/ 2147483647 h 143"/>
                  <a:gd name="T94" fmla="*/ 2147483647 w 134"/>
                  <a:gd name="T95" fmla="*/ 2147483647 h 143"/>
                  <a:gd name="T96" fmla="*/ 2147483647 w 134"/>
                  <a:gd name="T97" fmla="*/ 2147483647 h 143"/>
                  <a:gd name="T98" fmla="*/ 2147483647 w 134"/>
                  <a:gd name="T99" fmla="*/ 2147483647 h 143"/>
                  <a:gd name="T100" fmla="*/ 2147483647 w 134"/>
                  <a:gd name="T101" fmla="*/ 2147483647 h 143"/>
                  <a:gd name="T102" fmla="*/ 2147483647 w 134"/>
                  <a:gd name="T103" fmla="*/ 2147483647 h 143"/>
                  <a:gd name="T104" fmla="*/ 2147483647 w 134"/>
                  <a:gd name="T105" fmla="*/ 2147483647 h 143"/>
                  <a:gd name="T106" fmla="*/ 2147483647 w 134"/>
                  <a:gd name="T107" fmla="*/ 2147483647 h 143"/>
                  <a:gd name="T108" fmla="*/ 2147483647 w 134"/>
                  <a:gd name="T109" fmla="*/ 2147483647 h 143"/>
                  <a:gd name="T110" fmla="*/ 2147483647 w 134"/>
                  <a:gd name="T111" fmla="*/ 2147483647 h 143"/>
                  <a:gd name="T112" fmla="*/ 2147483647 w 134"/>
                  <a:gd name="T113" fmla="*/ 2147483647 h 143"/>
                  <a:gd name="T114" fmla="*/ 2147483647 w 134"/>
                  <a:gd name="T115" fmla="*/ 2147483647 h 143"/>
                  <a:gd name="T116" fmla="*/ 2147483647 w 134"/>
                  <a:gd name="T117" fmla="*/ 2147483647 h 143"/>
                  <a:gd name="T118" fmla="*/ 2147483647 w 134"/>
                  <a:gd name="T119" fmla="*/ 2147483647 h 14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4"/>
                  <a:gd name="T181" fmla="*/ 0 h 143"/>
                  <a:gd name="T182" fmla="*/ 134 w 134"/>
                  <a:gd name="T183" fmla="*/ 143 h 14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4" h="143">
                    <a:moveTo>
                      <a:pt x="134" y="130"/>
                    </a:moveTo>
                    <a:cubicBezTo>
                      <a:pt x="134" y="128"/>
                      <a:pt x="133" y="126"/>
                      <a:pt x="130" y="125"/>
                    </a:cubicBezTo>
                    <a:cubicBezTo>
                      <a:pt x="126" y="125"/>
                      <a:pt x="122" y="128"/>
                      <a:pt x="119" y="132"/>
                    </a:cubicBezTo>
                    <a:cubicBezTo>
                      <a:pt x="118" y="133"/>
                      <a:pt x="118" y="133"/>
                      <a:pt x="118" y="134"/>
                    </a:cubicBezTo>
                    <a:cubicBezTo>
                      <a:pt x="116" y="134"/>
                      <a:pt x="115" y="134"/>
                      <a:pt x="114" y="134"/>
                    </a:cubicBezTo>
                    <a:cubicBezTo>
                      <a:pt x="111" y="133"/>
                      <a:pt x="109" y="132"/>
                      <a:pt x="109" y="130"/>
                    </a:cubicBezTo>
                    <a:cubicBezTo>
                      <a:pt x="110" y="130"/>
                      <a:pt x="111" y="130"/>
                      <a:pt x="113" y="129"/>
                    </a:cubicBezTo>
                    <a:cubicBezTo>
                      <a:pt x="120" y="127"/>
                      <a:pt x="123" y="123"/>
                      <a:pt x="123" y="119"/>
                    </a:cubicBezTo>
                    <a:cubicBezTo>
                      <a:pt x="122" y="118"/>
                      <a:pt x="120" y="116"/>
                      <a:pt x="116" y="117"/>
                    </a:cubicBezTo>
                    <a:cubicBezTo>
                      <a:pt x="111" y="117"/>
                      <a:pt x="107" y="122"/>
                      <a:pt x="106" y="126"/>
                    </a:cubicBezTo>
                    <a:cubicBezTo>
                      <a:pt x="103" y="125"/>
                      <a:pt x="100" y="122"/>
                      <a:pt x="98" y="120"/>
                    </a:cubicBezTo>
                    <a:cubicBezTo>
                      <a:pt x="101" y="118"/>
                      <a:pt x="103" y="117"/>
                      <a:pt x="106" y="115"/>
                    </a:cubicBezTo>
                    <a:cubicBezTo>
                      <a:pt x="116" y="107"/>
                      <a:pt x="108" y="94"/>
                      <a:pt x="105" y="91"/>
                    </a:cubicBezTo>
                    <a:cubicBezTo>
                      <a:pt x="94" y="79"/>
                      <a:pt x="77" y="81"/>
                      <a:pt x="76" y="83"/>
                    </a:cubicBezTo>
                    <a:cubicBezTo>
                      <a:pt x="75" y="84"/>
                      <a:pt x="75" y="85"/>
                      <a:pt x="74" y="86"/>
                    </a:cubicBezTo>
                    <a:cubicBezTo>
                      <a:pt x="78" y="85"/>
                      <a:pt x="89" y="85"/>
                      <a:pt x="97" y="93"/>
                    </a:cubicBezTo>
                    <a:cubicBezTo>
                      <a:pt x="98" y="94"/>
                      <a:pt x="99" y="95"/>
                      <a:pt x="99" y="97"/>
                    </a:cubicBezTo>
                    <a:cubicBezTo>
                      <a:pt x="99" y="96"/>
                      <a:pt x="98" y="95"/>
                      <a:pt x="97" y="95"/>
                    </a:cubicBezTo>
                    <a:cubicBezTo>
                      <a:pt x="88" y="86"/>
                      <a:pt x="75" y="87"/>
                      <a:pt x="71" y="89"/>
                    </a:cubicBezTo>
                    <a:cubicBezTo>
                      <a:pt x="70" y="90"/>
                      <a:pt x="69" y="90"/>
                      <a:pt x="67" y="90"/>
                    </a:cubicBezTo>
                    <a:cubicBezTo>
                      <a:pt x="64" y="90"/>
                      <a:pt x="54" y="79"/>
                      <a:pt x="49" y="73"/>
                    </a:cubicBezTo>
                    <a:cubicBezTo>
                      <a:pt x="45" y="68"/>
                      <a:pt x="35" y="56"/>
                      <a:pt x="36" y="52"/>
                    </a:cubicBezTo>
                    <a:cubicBezTo>
                      <a:pt x="37" y="46"/>
                      <a:pt x="43" y="48"/>
                      <a:pt x="46" y="46"/>
                    </a:cubicBezTo>
                    <a:cubicBezTo>
                      <a:pt x="50" y="43"/>
                      <a:pt x="50" y="11"/>
                      <a:pt x="29" y="1"/>
                    </a:cubicBezTo>
                    <a:cubicBezTo>
                      <a:pt x="28" y="0"/>
                      <a:pt x="26" y="0"/>
                      <a:pt x="24" y="1"/>
                    </a:cubicBezTo>
                    <a:cubicBezTo>
                      <a:pt x="23" y="2"/>
                      <a:pt x="22" y="3"/>
                      <a:pt x="20" y="4"/>
                    </a:cubicBezTo>
                    <a:cubicBezTo>
                      <a:pt x="32" y="10"/>
                      <a:pt x="38" y="25"/>
                      <a:pt x="38" y="32"/>
                    </a:cubicBezTo>
                    <a:cubicBezTo>
                      <a:pt x="34" y="23"/>
                      <a:pt x="27" y="12"/>
                      <a:pt x="16" y="7"/>
                    </a:cubicBezTo>
                    <a:cubicBezTo>
                      <a:pt x="12" y="11"/>
                      <a:pt x="8" y="15"/>
                      <a:pt x="6" y="22"/>
                    </a:cubicBezTo>
                    <a:cubicBezTo>
                      <a:pt x="4" y="31"/>
                      <a:pt x="0" y="45"/>
                      <a:pt x="23" y="78"/>
                    </a:cubicBezTo>
                    <a:cubicBezTo>
                      <a:pt x="24" y="81"/>
                      <a:pt x="27" y="85"/>
                      <a:pt x="32" y="90"/>
                    </a:cubicBezTo>
                    <a:cubicBezTo>
                      <a:pt x="32" y="91"/>
                      <a:pt x="33" y="91"/>
                      <a:pt x="34" y="92"/>
                    </a:cubicBezTo>
                    <a:cubicBezTo>
                      <a:pt x="63" y="124"/>
                      <a:pt x="78" y="123"/>
                      <a:pt x="87" y="123"/>
                    </a:cubicBezTo>
                    <a:cubicBezTo>
                      <a:pt x="90" y="122"/>
                      <a:pt x="92" y="122"/>
                      <a:pt x="95" y="121"/>
                    </a:cubicBezTo>
                    <a:cubicBezTo>
                      <a:pt x="97" y="125"/>
                      <a:pt x="101" y="128"/>
                      <a:pt x="106" y="130"/>
                    </a:cubicBezTo>
                    <a:cubicBezTo>
                      <a:pt x="106" y="132"/>
                      <a:pt x="107" y="136"/>
                      <a:pt x="114" y="137"/>
                    </a:cubicBezTo>
                    <a:cubicBezTo>
                      <a:pt x="115" y="137"/>
                      <a:pt x="116" y="137"/>
                      <a:pt x="116" y="137"/>
                    </a:cubicBezTo>
                    <a:cubicBezTo>
                      <a:pt x="116" y="138"/>
                      <a:pt x="117" y="139"/>
                      <a:pt x="117" y="140"/>
                    </a:cubicBezTo>
                    <a:cubicBezTo>
                      <a:pt x="118" y="142"/>
                      <a:pt x="120" y="143"/>
                      <a:pt x="124" y="143"/>
                    </a:cubicBezTo>
                    <a:cubicBezTo>
                      <a:pt x="127" y="143"/>
                      <a:pt x="130" y="142"/>
                      <a:pt x="131" y="141"/>
                    </a:cubicBezTo>
                    <a:cubicBezTo>
                      <a:pt x="132" y="141"/>
                      <a:pt x="132" y="141"/>
                      <a:pt x="132" y="141"/>
                    </a:cubicBezTo>
                    <a:cubicBezTo>
                      <a:pt x="133" y="141"/>
                      <a:pt x="133" y="140"/>
                      <a:pt x="133" y="139"/>
                    </a:cubicBezTo>
                    <a:cubicBezTo>
                      <a:pt x="133" y="138"/>
                      <a:pt x="132" y="138"/>
                      <a:pt x="131" y="138"/>
                    </a:cubicBezTo>
                    <a:cubicBezTo>
                      <a:pt x="130" y="138"/>
                      <a:pt x="130" y="138"/>
                      <a:pt x="130" y="138"/>
                    </a:cubicBezTo>
                    <a:cubicBezTo>
                      <a:pt x="129" y="139"/>
                      <a:pt x="127" y="140"/>
                      <a:pt x="124" y="140"/>
                    </a:cubicBezTo>
                    <a:cubicBezTo>
                      <a:pt x="122" y="140"/>
                      <a:pt x="120" y="139"/>
                      <a:pt x="120" y="138"/>
                    </a:cubicBezTo>
                    <a:cubicBezTo>
                      <a:pt x="120" y="138"/>
                      <a:pt x="120" y="138"/>
                      <a:pt x="120" y="137"/>
                    </a:cubicBezTo>
                    <a:cubicBezTo>
                      <a:pt x="128" y="137"/>
                      <a:pt x="133" y="133"/>
                      <a:pt x="134" y="130"/>
                    </a:cubicBezTo>
                    <a:close/>
                    <a:moveTo>
                      <a:pt x="116" y="120"/>
                    </a:moveTo>
                    <a:cubicBezTo>
                      <a:pt x="117" y="120"/>
                      <a:pt x="117" y="120"/>
                      <a:pt x="117" y="120"/>
                    </a:cubicBezTo>
                    <a:cubicBezTo>
                      <a:pt x="119" y="120"/>
                      <a:pt x="119" y="120"/>
                      <a:pt x="119" y="120"/>
                    </a:cubicBezTo>
                    <a:cubicBezTo>
                      <a:pt x="120" y="121"/>
                      <a:pt x="118" y="124"/>
                      <a:pt x="112" y="126"/>
                    </a:cubicBezTo>
                    <a:cubicBezTo>
                      <a:pt x="111" y="127"/>
                      <a:pt x="110" y="127"/>
                      <a:pt x="109" y="127"/>
                    </a:cubicBezTo>
                    <a:cubicBezTo>
                      <a:pt x="110" y="124"/>
                      <a:pt x="113" y="120"/>
                      <a:pt x="116" y="120"/>
                    </a:cubicBezTo>
                    <a:close/>
                    <a:moveTo>
                      <a:pt x="121" y="134"/>
                    </a:moveTo>
                    <a:cubicBezTo>
                      <a:pt x="121" y="134"/>
                      <a:pt x="121" y="134"/>
                      <a:pt x="121" y="134"/>
                    </a:cubicBezTo>
                    <a:cubicBezTo>
                      <a:pt x="124" y="131"/>
                      <a:pt x="127" y="128"/>
                      <a:pt x="129" y="128"/>
                    </a:cubicBezTo>
                    <a:cubicBezTo>
                      <a:pt x="129" y="128"/>
                      <a:pt x="129" y="128"/>
                      <a:pt x="129" y="128"/>
                    </a:cubicBezTo>
                    <a:cubicBezTo>
                      <a:pt x="130" y="129"/>
                      <a:pt x="131" y="129"/>
                      <a:pt x="131" y="129"/>
                    </a:cubicBezTo>
                    <a:cubicBezTo>
                      <a:pt x="130" y="131"/>
                      <a:pt x="127" y="133"/>
                      <a:pt x="121" y="134"/>
                    </a:cubicBez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4206" name="Oval 9"/>
              <p:cNvSpPr>
                <a:spLocks noChangeArrowheads="1"/>
              </p:cNvSpPr>
              <p:nvPr/>
            </p:nvSpPr>
            <p:spPr bwMode="auto">
              <a:xfrm>
                <a:off x="0" y="0"/>
                <a:ext cx="871174" cy="874617"/>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a:solidFill>
                    <a:schemeClr val="bg1"/>
                  </a:solidFill>
                  <a:latin typeface="Arial" panose="020B0604020202020204" pitchFamily="34" charset="0"/>
                  <a:sym typeface="宋体" panose="02010600030101010101" pitchFamily="2" charset="-122"/>
                </a:endParaRPr>
              </a:p>
            </p:txBody>
          </p:sp>
        </p:grpSp>
        <p:grpSp>
          <p:nvGrpSpPr>
            <p:cNvPr id="4103" name="组合 10"/>
            <p:cNvGrpSpPr/>
            <p:nvPr/>
          </p:nvGrpSpPr>
          <p:grpSpPr bwMode="auto">
            <a:xfrm>
              <a:off x="14879" y="3492"/>
              <a:ext cx="1186" cy="1186"/>
              <a:chOff x="0" y="0"/>
              <a:chExt cx="871174" cy="874617"/>
            </a:xfrm>
          </p:grpSpPr>
          <p:sp>
            <p:nvSpPr>
              <p:cNvPr id="4198" name="Oval 9"/>
              <p:cNvSpPr>
                <a:spLocks noChangeArrowheads="1"/>
              </p:cNvSpPr>
              <p:nvPr/>
            </p:nvSpPr>
            <p:spPr bwMode="auto">
              <a:xfrm>
                <a:off x="0" y="0"/>
                <a:ext cx="871174" cy="874617"/>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a:solidFill>
                    <a:schemeClr val="bg1"/>
                  </a:solidFill>
                  <a:latin typeface="Arial" panose="020B0604020202020204" pitchFamily="34" charset="0"/>
                  <a:sym typeface="宋体" panose="02010600030101010101" pitchFamily="2" charset="-122"/>
                </a:endParaRPr>
              </a:p>
            </p:txBody>
          </p:sp>
          <p:grpSp>
            <p:nvGrpSpPr>
              <p:cNvPr id="4199" name="组合 12"/>
              <p:cNvGrpSpPr/>
              <p:nvPr/>
            </p:nvGrpSpPr>
            <p:grpSpPr bwMode="auto">
              <a:xfrm>
                <a:off x="195874" y="184101"/>
                <a:ext cx="455613" cy="500063"/>
                <a:chOff x="0" y="0"/>
                <a:chExt cx="455613" cy="500063"/>
              </a:xfrm>
            </p:grpSpPr>
            <p:sp>
              <p:nvSpPr>
                <p:cNvPr id="4200" name="Freeform 19">
                  <a:hlinkClick r:id="rId2"/>
                </p:cNvPr>
                <p:cNvSpPr>
                  <a:spLocks noChangeArrowheads="1"/>
                </p:cNvSpPr>
                <p:nvPr/>
              </p:nvSpPr>
              <p:spPr bwMode="auto">
                <a:xfrm>
                  <a:off x="323850" y="95250"/>
                  <a:ext cx="131763" cy="320675"/>
                </a:xfrm>
                <a:custGeom>
                  <a:avLst/>
                  <a:gdLst>
                    <a:gd name="T0" fmla="*/ 2147483647 w 83"/>
                    <a:gd name="T1" fmla="*/ 2147483647 h 202"/>
                    <a:gd name="T2" fmla="*/ 2147483647 w 83"/>
                    <a:gd name="T3" fmla="*/ 2147483647 h 202"/>
                    <a:gd name="T4" fmla="*/ 0 w 83"/>
                    <a:gd name="T5" fmla="*/ 2147483647 h 202"/>
                    <a:gd name="T6" fmla="*/ 0 w 83"/>
                    <a:gd name="T7" fmla="*/ 2147483647 h 202"/>
                    <a:gd name="T8" fmla="*/ 2147483647 w 83"/>
                    <a:gd name="T9" fmla="*/ 2147483647 h 202"/>
                    <a:gd name="T10" fmla="*/ 2147483647 w 83"/>
                    <a:gd name="T11" fmla="*/ 0 h 202"/>
                    <a:gd name="T12" fmla="*/ 2147483647 w 83"/>
                    <a:gd name="T13" fmla="*/ 2147483647 h 202"/>
                    <a:gd name="T14" fmla="*/ 0 60000 65536"/>
                    <a:gd name="T15" fmla="*/ 0 60000 65536"/>
                    <a:gd name="T16" fmla="*/ 0 60000 65536"/>
                    <a:gd name="T17" fmla="*/ 0 60000 65536"/>
                    <a:gd name="T18" fmla="*/ 0 60000 65536"/>
                    <a:gd name="T19" fmla="*/ 0 60000 65536"/>
                    <a:gd name="T20" fmla="*/ 0 60000 65536"/>
                    <a:gd name="T21" fmla="*/ 0 w 83"/>
                    <a:gd name="T22" fmla="*/ 0 h 202"/>
                    <a:gd name="T23" fmla="*/ 83 w 83"/>
                    <a:gd name="T24" fmla="*/ 202 h 20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3" h="202">
                      <a:moveTo>
                        <a:pt x="71" y="38"/>
                      </a:moveTo>
                      <a:lnTo>
                        <a:pt x="42" y="9"/>
                      </a:lnTo>
                      <a:lnTo>
                        <a:pt x="0" y="52"/>
                      </a:lnTo>
                      <a:lnTo>
                        <a:pt x="0" y="202"/>
                      </a:lnTo>
                      <a:lnTo>
                        <a:pt x="83" y="202"/>
                      </a:lnTo>
                      <a:lnTo>
                        <a:pt x="83" y="0"/>
                      </a:lnTo>
                      <a:lnTo>
                        <a:pt x="71" y="38"/>
                      </a:ln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4201" name="Freeform 20">
                  <a:hlinkClick r:id="rId2"/>
                </p:cNvPr>
                <p:cNvSpPr>
                  <a:spLocks noChangeArrowheads="1"/>
                </p:cNvSpPr>
                <p:nvPr/>
              </p:nvSpPr>
              <p:spPr bwMode="auto">
                <a:xfrm>
                  <a:off x="161925" y="204788"/>
                  <a:ext cx="131763" cy="211138"/>
                </a:xfrm>
                <a:custGeom>
                  <a:avLst/>
                  <a:gdLst>
                    <a:gd name="T0" fmla="*/ 2147483647 w 35"/>
                    <a:gd name="T1" fmla="*/ 2147483647 h 56"/>
                    <a:gd name="T2" fmla="*/ 0 w 35"/>
                    <a:gd name="T3" fmla="*/ 2147483647 h 56"/>
                    <a:gd name="T4" fmla="*/ 0 w 35"/>
                    <a:gd name="T5" fmla="*/ 2147483647 h 56"/>
                    <a:gd name="T6" fmla="*/ 2147483647 w 35"/>
                    <a:gd name="T7" fmla="*/ 2147483647 h 56"/>
                    <a:gd name="T8" fmla="*/ 2147483647 w 35"/>
                    <a:gd name="T9" fmla="*/ 0 h 56"/>
                    <a:gd name="T10" fmla="*/ 2147483647 w 35"/>
                    <a:gd name="T11" fmla="*/ 2147483647 h 56"/>
                    <a:gd name="T12" fmla="*/ 2147483647 w 35"/>
                    <a:gd name="T13" fmla="*/ 2147483647 h 56"/>
                    <a:gd name="T14" fmla="*/ 2147483647 w 35"/>
                    <a:gd name="T15" fmla="*/ 2147483647 h 56"/>
                    <a:gd name="T16" fmla="*/ 0 60000 65536"/>
                    <a:gd name="T17" fmla="*/ 0 60000 65536"/>
                    <a:gd name="T18" fmla="*/ 0 60000 65536"/>
                    <a:gd name="T19" fmla="*/ 0 60000 65536"/>
                    <a:gd name="T20" fmla="*/ 0 60000 65536"/>
                    <a:gd name="T21" fmla="*/ 0 60000 65536"/>
                    <a:gd name="T22" fmla="*/ 0 60000 65536"/>
                    <a:gd name="T23" fmla="*/ 0 60000 65536"/>
                    <a:gd name="T24" fmla="*/ 0 w 35"/>
                    <a:gd name="T25" fmla="*/ 0 h 56"/>
                    <a:gd name="T26" fmla="*/ 35 w 35"/>
                    <a:gd name="T27" fmla="*/ 56 h 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 h="56">
                      <a:moveTo>
                        <a:pt x="11" y="9"/>
                      </a:moveTo>
                      <a:cubicBezTo>
                        <a:pt x="0" y="2"/>
                        <a:pt x="0" y="2"/>
                        <a:pt x="0" y="2"/>
                      </a:cubicBezTo>
                      <a:cubicBezTo>
                        <a:pt x="0" y="56"/>
                        <a:pt x="0" y="56"/>
                        <a:pt x="0" y="56"/>
                      </a:cubicBezTo>
                      <a:cubicBezTo>
                        <a:pt x="35" y="56"/>
                        <a:pt x="35" y="56"/>
                        <a:pt x="35" y="56"/>
                      </a:cubicBezTo>
                      <a:cubicBezTo>
                        <a:pt x="35" y="0"/>
                        <a:pt x="35" y="0"/>
                        <a:pt x="35" y="0"/>
                      </a:cubicBezTo>
                      <a:cubicBezTo>
                        <a:pt x="26" y="8"/>
                        <a:pt x="26" y="8"/>
                        <a:pt x="26" y="8"/>
                      </a:cubicBezTo>
                      <a:cubicBezTo>
                        <a:pt x="24" y="10"/>
                        <a:pt x="21" y="11"/>
                        <a:pt x="17" y="11"/>
                      </a:cubicBezTo>
                      <a:cubicBezTo>
                        <a:pt x="15" y="11"/>
                        <a:pt x="13" y="11"/>
                        <a:pt x="11" y="9"/>
                      </a:cubicBez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4202" name="Freeform 21">
                  <a:hlinkClick r:id="rId2"/>
                </p:cNvPr>
                <p:cNvSpPr>
                  <a:spLocks noChangeArrowheads="1"/>
                </p:cNvSpPr>
                <p:nvPr/>
              </p:nvSpPr>
              <p:spPr bwMode="auto">
                <a:xfrm>
                  <a:off x="0" y="174625"/>
                  <a:ext cx="131763" cy="241300"/>
                </a:xfrm>
                <a:custGeom>
                  <a:avLst/>
                  <a:gdLst>
                    <a:gd name="T0" fmla="*/ 2147483647 w 83"/>
                    <a:gd name="T1" fmla="*/ 2147483647 h 152"/>
                    <a:gd name="T2" fmla="*/ 2147483647 w 83"/>
                    <a:gd name="T3" fmla="*/ 0 h 152"/>
                    <a:gd name="T4" fmla="*/ 0 w 83"/>
                    <a:gd name="T5" fmla="*/ 2147483647 h 152"/>
                    <a:gd name="T6" fmla="*/ 0 w 83"/>
                    <a:gd name="T7" fmla="*/ 2147483647 h 152"/>
                    <a:gd name="T8" fmla="*/ 2147483647 w 83"/>
                    <a:gd name="T9" fmla="*/ 2147483647 h 152"/>
                    <a:gd name="T10" fmla="*/ 2147483647 w 83"/>
                    <a:gd name="T11" fmla="*/ 2147483647 h 152"/>
                    <a:gd name="T12" fmla="*/ 0 60000 65536"/>
                    <a:gd name="T13" fmla="*/ 0 60000 65536"/>
                    <a:gd name="T14" fmla="*/ 0 60000 65536"/>
                    <a:gd name="T15" fmla="*/ 0 60000 65536"/>
                    <a:gd name="T16" fmla="*/ 0 60000 65536"/>
                    <a:gd name="T17" fmla="*/ 0 60000 65536"/>
                    <a:gd name="T18" fmla="*/ 0 w 83"/>
                    <a:gd name="T19" fmla="*/ 0 h 152"/>
                    <a:gd name="T20" fmla="*/ 83 w 83"/>
                    <a:gd name="T21" fmla="*/ 152 h 152"/>
                  </a:gdLst>
                  <a:ahLst/>
                  <a:cxnLst>
                    <a:cxn ang="T12">
                      <a:pos x="T0" y="T1"/>
                    </a:cxn>
                    <a:cxn ang="T13">
                      <a:pos x="T2" y="T3"/>
                    </a:cxn>
                    <a:cxn ang="T14">
                      <a:pos x="T4" y="T5"/>
                    </a:cxn>
                    <a:cxn ang="T15">
                      <a:pos x="T6" y="T7"/>
                    </a:cxn>
                    <a:cxn ang="T16">
                      <a:pos x="T8" y="T9"/>
                    </a:cxn>
                    <a:cxn ang="T17">
                      <a:pos x="T10" y="T11"/>
                    </a:cxn>
                  </a:cxnLst>
                  <a:rect l="T18" t="T19" r="T20" b="T21"/>
                  <a:pathLst>
                    <a:path w="83" h="152">
                      <a:moveTo>
                        <a:pt x="83" y="14"/>
                      </a:moveTo>
                      <a:lnTo>
                        <a:pt x="64" y="0"/>
                      </a:lnTo>
                      <a:lnTo>
                        <a:pt x="0" y="55"/>
                      </a:lnTo>
                      <a:lnTo>
                        <a:pt x="0" y="152"/>
                      </a:lnTo>
                      <a:lnTo>
                        <a:pt x="83" y="152"/>
                      </a:lnTo>
                      <a:lnTo>
                        <a:pt x="83" y="14"/>
                      </a:ln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4203" name="Rectangle 22">
                  <a:hlinkClick r:id="rId2"/>
                </p:cNvPr>
                <p:cNvSpPr>
                  <a:spLocks noChangeArrowheads="1"/>
                </p:cNvSpPr>
                <p:nvPr/>
              </p:nvSpPr>
              <p:spPr bwMode="auto">
                <a:xfrm>
                  <a:off x="0" y="450850"/>
                  <a:ext cx="455613" cy="49213"/>
                </a:xfrm>
                <a:prstGeom prst="rect">
                  <a:avLst/>
                </a:pr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sp>
              <p:nvSpPr>
                <p:cNvPr id="4204" name="Freeform 23">
                  <a:hlinkClick r:id="rId2"/>
                </p:cNvPr>
                <p:cNvSpPr>
                  <a:spLocks noChangeArrowheads="1"/>
                </p:cNvSpPr>
                <p:nvPr/>
              </p:nvSpPr>
              <p:spPr bwMode="auto">
                <a:xfrm>
                  <a:off x="0" y="0"/>
                  <a:ext cx="450850" cy="223838"/>
                </a:xfrm>
                <a:custGeom>
                  <a:avLst/>
                  <a:gdLst>
                    <a:gd name="T0" fmla="*/ 2147483647 w 120"/>
                    <a:gd name="T1" fmla="*/ 2147483647 h 59"/>
                    <a:gd name="T2" fmla="*/ 2147483647 w 120"/>
                    <a:gd name="T3" fmla="*/ 2147483647 h 59"/>
                    <a:gd name="T4" fmla="*/ 2147483647 w 120"/>
                    <a:gd name="T5" fmla="*/ 2147483647 h 59"/>
                    <a:gd name="T6" fmla="*/ 2147483647 w 120"/>
                    <a:gd name="T7" fmla="*/ 2147483647 h 59"/>
                    <a:gd name="T8" fmla="*/ 2147483647 w 120"/>
                    <a:gd name="T9" fmla="*/ 2147483647 h 59"/>
                    <a:gd name="T10" fmla="*/ 2147483647 w 120"/>
                    <a:gd name="T11" fmla="*/ 2147483647 h 59"/>
                    <a:gd name="T12" fmla="*/ 2147483647 w 120"/>
                    <a:gd name="T13" fmla="*/ 2147483647 h 59"/>
                    <a:gd name="T14" fmla="*/ 2147483647 w 120"/>
                    <a:gd name="T15" fmla="*/ 0 h 59"/>
                    <a:gd name="T16" fmla="*/ 2147483647 w 120"/>
                    <a:gd name="T17" fmla="*/ 2147483647 h 59"/>
                    <a:gd name="T18" fmla="*/ 2147483647 w 120"/>
                    <a:gd name="T19" fmla="*/ 2147483647 h 59"/>
                    <a:gd name="T20" fmla="*/ 2147483647 w 120"/>
                    <a:gd name="T21" fmla="*/ 2147483647 h 59"/>
                    <a:gd name="T22" fmla="*/ 2147483647 w 120"/>
                    <a:gd name="T23" fmla="*/ 2147483647 h 59"/>
                    <a:gd name="T24" fmla="*/ 2147483647 w 120"/>
                    <a:gd name="T25" fmla="*/ 2147483647 h 59"/>
                    <a:gd name="T26" fmla="*/ 2147483647 w 120"/>
                    <a:gd name="T27" fmla="*/ 2147483647 h 59"/>
                    <a:gd name="T28" fmla="*/ 2147483647 w 120"/>
                    <a:gd name="T29" fmla="*/ 2147483647 h 59"/>
                    <a:gd name="T30" fmla="*/ 2147483647 w 120"/>
                    <a:gd name="T31" fmla="*/ 2147483647 h 5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0"/>
                    <a:gd name="T49" fmla="*/ 0 h 59"/>
                    <a:gd name="T50" fmla="*/ 120 w 120"/>
                    <a:gd name="T51" fmla="*/ 59 h 5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0" h="59">
                      <a:moveTo>
                        <a:pt x="9" y="53"/>
                      </a:moveTo>
                      <a:cubicBezTo>
                        <a:pt x="26" y="38"/>
                        <a:pt x="26" y="38"/>
                        <a:pt x="26" y="38"/>
                      </a:cubicBezTo>
                      <a:cubicBezTo>
                        <a:pt x="58" y="58"/>
                        <a:pt x="58" y="58"/>
                        <a:pt x="58" y="58"/>
                      </a:cubicBezTo>
                      <a:cubicBezTo>
                        <a:pt x="59" y="59"/>
                        <a:pt x="60" y="59"/>
                        <a:pt x="60" y="59"/>
                      </a:cubicBezTo>
                      <a:cubicBezTo>
                        <a:pt x="62" y="59"/>
                        <a:pt x="63" y="59"/>
                        <a:pt x="64" y="58"/>
                      </a:cubicBezTo>
                      <a:cubicBezTo>
                        <a:pt x="105" y="20"/>
                        <a:pt x="105" y="20"/>
                        <a:pt x="105" y="20"/>
                      </a:cubicBezTo>
                      <a:cubicBezTo>
                        <a:pt x="112" y="28"/>
                        <a:pt x="112" y="28"/>
                        <a:pt x="112" y="28"/>
                      </a:cubicBezTo>
                      <a:cubicBezTo>
                        <a:pt x="120" y="0"/>
                        <a:pt x="120" y="0"/>
                        <a:pt x="120" y="0"/>
                      </a:cubicBezTo>
                      <a:cubicBezTo>
                        <a:pt x="92" y="7"/>
                        <a:pt x="92" y="7"/>
                        <a:pt x="92" y="7"/>
                      </a:cubicBezTo>
                      <a:cubicBezTo>
                        <a:pt x="97" y="13"/>
                        <a:pt x="97" y="13"/>
                        <a:pt x="97" y="13"/>
                      </a:cubicBezTo>
                      <a:cubicBezTo>
                        <a:pt x="60" y="48"/>
                        <a:pt x="60" y="48"/>
                        <a:pt x="60" y="48"/>
                      </a:cubicBezTo>
                      <a:cubicBezTo>
                        <a:pt x="28" y="27"/>
                        <a:pt x="28" y="27"/>
                        <a:pt x="28" y="27"/>
                      </a:cubicBezTo>
                      <a:cubicBezTo>
                        <a:pt x="26" y="26"/>
                        <a:pt x="24" y="26"/>
                        <a:pt x="22" y="28"/>
                      </a:cubicBezTo>
                      <a:cubicBezTo>
                        <a:pt x="2" y="45"/>
                        <a:pt x="2" y="45"/>
                        <a:pt x="2" y="45"/>
                      </a:cubicBezTo>
                      <a:cubicBezTo>
                        <a:pt x="0" y="47"/>
                        <a:pt x="0" y="50"/>
                        <a:pt x="2" y="52"/>
                      </a:cubicBezTo>
                      <a:cubicBezTo>
                        <a:pt x="3" y="54"/>
                        <a:pt x="7" y="55"/>
                        <a:pt x="9" y="53"/>
                      </a:cubicBez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grpSp>
        </p:grpSp>
        <p:grpSp>
          <p:nvGrpSpPr>
            <p:cNvPr id="4104" name="组合 18"/>
            <p:cNvGrpSpPr/>
            <p:nvPr/>
          </p:nvGrpSpPr>
          <p:grpSpPr bwMode="auto">
            <a:xfrm>
              <a:off x="12503" y="3492"/>
              <a:ext cx="1188" cy="1186"/>
              <a:chOff x="0" y="0"/>
              <a:chExt cx="871174" cy="874617"/>
            </a:xfrm>
          </p:grpSpPr>
          <p:sp>
            <p:nvSpPr>
              <p:cNvPr id="4196" name="Oval 9"/>
              <p:cNvSpPr>
                <a:spLocks noChangeArrowheads="1"/>
              </p:cNvSpPr>
              <p:nvPr/>
            </p:nvSpPr>
            <p:spPr bwMode="auto">
              <a:xfrm>
                <a:off x="0" y="0"/>
                <a:ext cx="871174" cy="874617"/>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a:solidFill>
                    <a:schemeClr val="bg1"/>
                  </a:solidFill>
                  <a:latin typeface="Arial" panose="020B0604020202020204" pitchFamily="34" charset="0"/>
                  <a:sym typeface="宋体" panose="02010600030101010101" pitchFamily="2" charset="-122"/>
                </a:endParaRPr>
              </a:p>
            </p:txBody>
          </p:sp>
          <p:sp>
            <p:nvSpPr>
              <p:cNvPr id="4197" name="Freeform 24">
                <a:hlinkClick r:id="rId2"/>
              </p:cNvPr>
              <p:cNvSpPr>
                <a:spLocks noEditPoints="1" noChangeArrowheads="1"/>
              </p:cNvSpPr>
              <p:nvPr/>
            </p:nvSpPr>
            <p:spPr bwMode="auto">
              <a:xfrm>
                <a:off x="111555" y="267445"/>
                <a:ext cx="687388" cy="414338"/>
              </a:xfrm>
              <a:custGeom>
                <a:avLst/>
                <a:gdLst>
                  <a:gd name="T0" fmla="*/ 2147483647 w 183"/>
                  <a:gd name="T1" fmla="*/ 2147483647 h 110"/>
                  <a:gd name="T2" fmla="*/ 2147483647 w 183"/>
                  <a:gd name="T3" fmla="*/ 2147483647 h 110"/>
                  <a:gd name="T4" fmla="*/ 2147483647 w 183"/>
                  <a:gd name="T5" fmla="*/ 2147483647 h 110"/>
                  <a:gd name="T6" fmla="*/ 2147483647 w 183"/>
                  <a:gd name="T7" fmla="*/ 2147483647 h 110"/>
                  <a:gd name="T8" fmla="*/ 2147483647 w 183"/>
                  <a:gd name="T9" fmla="*/ 2147483647 h 110"/>
                  <a:gd name="T10" fmla="*/ 2147483647 w 183"/>
                  <a:gd name="T11" fmla="*/ 2147483647 h 110"/>
                  <a:gd name="T12" fmla="*/ 2147483647 w 183"/>
                  <a:gd name="T13" fmla="*/ 2147483647 h 110"/>
                  <a:gd name="T14" fmla="*/ 2147483647 w 183"/>
                  <a:gd name="T15" fmla="*/ 2147483647 h 110"/>
                  <a:gd name="T16" fmla="*/ 2147483647 w 183"/>
                  <a:gd name="T17" fmla="*/ 2147483647 h 110"/>
                  <a:gd name="T18" fmla="*/ 2147483647 w 183"/>
                  <a:gd name="T19" fmla="*/ 2147483647 h 110"/>
                  <a:gd name="T20" fmla="*/ 2147483647 w 183"/>
                  <a:gd name="T21" fmla="*/ 2147483647 h 110"/>
                  <a:gd name="T22" fmla="*/ 2147483647 w 183"/>
                  <a:gd name="T23" fmla="*/ 2147483647 h 110"/>
                  <a:gd name="T24" fmla="*/ 2147483647 w 183"/>
                  <a:gd name="T25" fmla="*/ 2147483647 h 110"/>
                  <a:gd name="T26" fmla="*/ 2147483647 w 183"/>
                  <a:gd name="T27" fmla="*/ 2147483647 h 110"/>
                  <a:gd name="T28" fmla="*/ 2147483647 w 183"/>
                  <a:gd name="T29" fmla="*/ 2147483647 h 110"/>
                  <a:gd name="T30" fmla="*/ 2147483647 w 183"/>
                  <a:gd name="T31" fmla="*/ 2147483647 h 110"/>
                  <a:gd name="T32" fmla="*/ 2147483647 w 183"/>
                  <a:gd name="T33" fmla="*/ 2147483647 h 110"/>
                  <a:gd name="T34" fmla="*/ 2147483647 w 183"/>
                  <a:gd name="T35" fmla="*/ 2147483647 h 110"/>
                  <a:gd name="T36" fmla="*/ 2147483647 w 183"/>
                  <a:gd name="T37" fmla="*/ 2147483647 h 110"/>
                  <a:gd name="T38" fmla="*/ 2147483647 w 183"/>
                  <a:gd name="T39" fmla="*/ 2147483647 h 110"/>
                  <a:gd name="T40" fmla="*/ 2147483647 w 183"/>
                  <a:gd name="T41" fmla="*/ 2147483647 h 110"/>
                  <a:gd name="T42" fmla="*/ 2147483647 w 183"/>
                  <a:gd name="T43" fmla="*/ 2147483647 h 110"/>
                  <a:gd name="T44" fmla="*/ 2147483647 w 183"/>
                  <a:gd name="T45" fmla="*/ 2147483647 h 110"/>
                  <a:gd name="T46" fmla="*/ 2147483647 w 183"/>
                  <a:gd name="T47" fmla="*/ 2147483647 h 110"/>
                  <a:gd name="T48" fmla="*/ 2147483647 w 183"/>
                  <a:gd name="T49" fmla="*/ 2147483647 h 110"/>
                  <a:gd name="T50" fmla="*/ 2147483647 w 183"/>
                  <a:gd name="T51" fmla="*/ 2147483647 h 110"/>
                  <a:gd name="T52" fmla="*/ 2147483647 w 183"/>
                  <a:gd name="T53" fmla="*/ 2147483647 h 110"/>
                  <a:gd name="T54" fmla="*/ 2147483647 w 183"/>
                  <a:gd name="T55" fmla="*/ 2147483647 h 110"/>
                  <a:gd name="T56" fmla="*/ 2147483647 w 183"/>
                  <a:gd name="T57" fmla="*/ 2147483647 h 110"/>
                  <a:gd name="T58" fmla="*/ 2147483647 w 183"/>
                  <a:gd name="T59" fmla="*/ 2147483647 h 110"/>
                  <a:gd name="T60" fmla="*/ 2147483647 w 183"/>
                  <a:gd name="T61" fmla="*/ 2147483647 h 110"/>
                  <a:gd name="T62" fmla="*/ 2147483647 w 183"/>
                  <a:gd name="T63" fmla="*/ 2147483647 h 110"/>
                  <a:gd name="T64" fmla="*/ 2147483647 w 183"/>
                  <a:gd name="T65" fmla="*/ 2147483647 h 110"/>
                  <a:gd name="T66" fmla="*/ 2147483647 w 183"/>
                  <a:gd name="T67" fmla="*/ 2147483647 h 110"/>
                  <a:gd name="T68" fmla="*/ 2147483647 w 183"/>
                  <a:gd name="T69" fmla="*/ 2147483647 h 110"/>
                  <a:gd name="T70" fmla="*/ 2147483647 w 183"/>
                  <a:gd name="T71" fmla="*/ 2147483647 h 110"/>
                  <a:gd name="T72" fmla="*/ 2147483647 w 183"/>
                  <a:gd name="T73" fmla="*/ 2147483647 h 110"/>
                  <a:gd name="T74" fmla="*/ 2147483647 w 183"/>
                  <a:gd name="T75" fmla="*/ 2147483647 h 110"/>
                  <a:gd name="T76" fmla="*/ 2147483647 w 183"/>
                  <a:gd name="T77" fmla="*/ 2147483647 h 110"/>
                  <a:gd name="T78" fmla="*/ 2147483647 w 183"/>
                  <a:gd name="T79" fmla="*/ 2147483647 h 110"/>
                  <a:gd name="T80" fmla="*/ 2147483647 w 183"/>
                  <a:gd name="T81" fmla="*/ 2147483647 h 110"/>
                  <a:gd name="T82" fmla="*/ 2147483647 w 183"/>
                  <a:gd name="T83" fmla="*/ 2147483647 h 110"/>
                  <a:gd name="T84" fmla="*/ 2147483647 w 183"/>
                  <a:gd name="T85" fmla="*/ 2147483647 h 1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83"/>
                  <a:gd name="T130" fmla="*/ 0 h 110"/>
                  <a:gd name="T131" fmla="*/ 183 w 183"/>
                  <a:gd name="T132" fmla="*/ 110 h 11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83" h="110">
                    <a:moveTo>
                      <a:pt x="145" y="68"/>
                    </a:moveTo>
                    <a:cubicBezTo>
                      <a:pt x="146" y="67"/>
                      <a:pt x="146" y="66"/>
                      <a:pt x="147" y="65"/>
                    </a:cubicBezTo>
                    <a:cubicBezTo>
                      <a:pt x="151" y="73"/>
                      <a:pt x="151" y="73"/>
                      <a:pt x="151" y="73"/>
                    </a:cubicBezTo>
                    <a:cubicBezTo>
                      <a:pt x="183" y="59"/>
                      <a:pt x="183" y="59"/>
                      <a:pt x="183" y="59"/>
                    </a:cubicBezTo>
                    <a:cubicBezTo>
                      <a:pt x="156" y="0"/>
                      <a:pt x="156" y="0"/>
                      <a:pt x="156" y="0"/>
                    </a:cubicBezTo>
                    <a:cubicBezTo>
                      <a:pt x="124" y="14"/>
                      <a:pt x="124" y="14"/>
                      <a:pt x="124" y="14"/>
                    </a:cubicBezTo>
                    <a:cubicBezTo>
                      <a:pt x="126" y="18"/>
                      <a:pt x="126" y="18"/>
                      <a:pt x="126" y="18"/>
                    </a:cubicBezTo>
                    <a:cubicBezTo>
                      <a:pt x="121" y="17"/>
                      <a:pt x="121" y="17"/>
                      <a:pt x="121" y="17"/>
                    </a:cubicBezTo>
                    <a:cubicBezTo>
                      <a:pt x="121" y="17"/>
                      <a:pt x="121" y="17"/>
                      <a:pt x="121" y="17"/>
                    </a:cubicBezTo>
                    <a:cubicBezTo>
                      <a:pt x="121" y="17"/>
                      <a:pt x="120" y="17"/>
                      <a:pt x="120" y="17"/>
                    </a:cubicBezTo>
                    <a:cubicBezTo>
                      <a:pt x="117" y="16"/>
                      <a:pt x="117" y="16"/>
                      <a:pt x="117" y="16"/>
                    </a:cubicBezTo>
                    <a:cubicBezTo>
                      <a:pt x="116" y="16"/>
                      <a:pt x="115" y="16"/>
                      <a:pt x="115" y="16"/>
                    </a:cubicBezTo>
                    <a:cubicBezTo>
                      <a:pt x="106" y="14"/>
                      <a:pt x="91" y="13"/>
                      <a:pt x="81" y="20"/>
                    </a:cubicBezTo>
                    <a:cubicBezTo>
                      <a:pt x="80" y="20"/>
                      <a:pt x="79" y="21"/>
                      <a:pt x="78" y="22"/>
                    </a:cubicBezTo>
                    <a:cubicBezTo>
                      <a:pt x="75" y="20"/>
                      <a:pt x="72" y="19"/>
                      <a:pt x="69" y="20"/>
                    </a:cubicBezTo>
                    <a:cubicBezTo>
                      <a:pt x="56" y="23"/>
                      <a:pt x="56" y="23"/>
                      <a:pt x="56" y="23"/>
                    </a:cubicBezTo>
                    <a:cubicBezTo>
                      <a:pt x="55" y="22"/>
                      <a:pt x="55" y="22"/>
                      <a:pt x="55" y="22"/>
                    </a:cubicBezTo>
                    <a:cubicBezTo>
                      <a:pt x="59" y="14"/>
                      <a:pt x="59" y="14"/>
                      <a:pt x="59" y="14"/>
                    </a:cubicBezTo>
                    <a:cubicBezTo>
                      <a:pt x="27" y="0"/>
                      <a:pt x="27" y="0"/>
                      <a:pt x="27" y="0"/>
                    </a:cubicBezTo>
                    <a:cubicBezTo>
                      <a:pt x="0" y="59"/>
                      <a:pt x="0" y="59"/>
                      <a:pt x="0" y="59"/>
                    </a:cubicBezTo>
                    <a:cubicBezTo>
                      <a:pt x="32" y="73"/>
                      <a:pt x="32" y="73"/>
                      <a:pt x="32" y="73"/>
                    </a:cubicBezTo>
                    <a:cubicBezTo>
                      <a:pt x="36" y="65"/>
                      <a:pt x="36" y="65"/>
                      <a:pt x="36" y="65"/>
                    </a:cubicBezTo>
                    <a:cubicBezTo>
                      <a:pt x="37" y="68"/>
                      <a:pt x="39" y="70"/>
                      <a:pt x="41" y="72"/>
                    </a:cubicBezTo>
                    <a:cubicBezTo>
                      <a:pt x="40" y="74"/>
                      <a:pt x="39" y="76"/>
                      <a:pt x="39" y="79"/>
                    </a:cubicBezTo>
                    <a:cubicBezTo>
                      <a:pt x="40" y="83"/>
                      <a:pt x="44" y="87"/>
                      <a:pt x="49" y="87"/>
                    </a:cubicBezTo>
                    <a:cubicBezTo>
                      <a:pt x="49" y="87"/>
                      <a:pt x="49" y="87"/>
                      <a:pt x="50" y="87"/>
                    </a:cubicBezTo>
                    <a:cubicBezTo>
                      <a:pt x="51" y="86"/>
                      <a:pt x="51" y="86"/>
                      <a:pt x="52" y="86"/>
                    </a:cubicBezTo>
                    <a:cubicBezTo>
                      <a:pt x="52" y="87"/>
                      <a:pt x="52" y="87"/>
                      <a:pt x="52" y="88"/>
                    </a:cubicBezTo>
                    <a:cubicBezTo>
                      <a:pt x="53" y="92"/>
                      <a:pt x="57" y="96"/>
                      <a:pt x="61" y="96"/>
                    </a:cubicBezTo>
                    <a:cubicBezTo>
                      <a:pt x="62" y="96"/>
                      <a:pt x="62" y="96"/>
                      <a:pt x="63" y="96"/>
                    </a:cubicBezTo>
                    <a:cubicBezTo>
                      <a:pt x="63" y="96"/>
                      <a:pt x="64" y="95"/>
                      <a:pt x="65" y="95"/>
                    </a:cubicBezTo>
                    <a:cubicBezTo>
                      <a:pt x="65" y="96"/>
                      <a:pt x="65" y="96"/>
                      <a:pt x="65" y="97"/>
                    </a:cubicBezTo>
                    <a:cubicBezTo>
                      <a:pt x="66" y="101"/>
                      <a:pt x="69" y="105"/>
                      <a:pt x="74" y="105"/>
                    </a:cubicBezTo>
                    <a:cubicBezTo>
                      <a:pt x="74" y="105"/>
                      <a:pt x="75" y="105"/>
                      <a:pt x="75" y="105"/>
                    </a:cubicBezTo>
                    <a:cubicBezTo>
                      <a:pt x="78" y="104"/>
                      <a:pt x="80" y="103"/>
                      <a:pt x="82" y="100"/>
                    </a:cubicBezTo>
                    <a:cubicBezTo>
                      <a:pt x="95" y="108"/>
                      <a:pt x="95" y="108"/>
                      <a:pt x="95" y="108"/>
                    </a:cubicBezTo>
                    <a:cubicBezTo>
                      <a:pt x="98" y="110"/>
                      <a:pt x="102" y="109"/>
                      <a:pt x="104" y="106"/>
                    </a:cubicBezTo>
                    <a:cubicBezTo>
                      <a:pt x="106" y="103"/>
                      <a:pt x="105" y="99"/>
                      <a:pt x="102" y="97"/>
                    </a:cubicBezTo>
                    <a:cubicBezTo>
                      <a:pt x="101" y="97"/>
                      <a:pt x="101" y="97"/>
                      <a:pt x="101" y="97"/>
                    </a:cubicBezTo>
                    <a:cubicBezTo>
                      <a:pt x="102" y="97"/>
                      <a:pt x="103" y="96"/>
                      <a:pt x="104" y="96"/>
                    </a:cubicBezTo>
                    <a:cubicBezTo>
                      <a:pt x="110" y="100"/>
                      <a:pt x="110" y="100"/>
                      <a:pt x="110" y="100"/>
                    </a:cubicBezTo>
                    <a:cubicBezTo>
                      <a:pt x="111" y="101"/>
                      <a:pt x="113" y="101"/>
                      <a:pt x="114" y="101"/>
                    </a:cubicBezTo>
                    <a:cubicBezTo>
                      <a:pt x="116" y="101"/>
                      <a:pt x="118" y="100"/>
                      <a:pt x="119" y="98"/>
                    </a:cubicBezTo>
                    <a:cubicBezTo>
                      <a:pt x="120" y="96"/>
                      <a:pt x="121" y="94"/>
                      <a:pt x="120" y="93"/>
                    </a:cubicBezTo>
                    <a:cubicBezTo>
                      <a:pt x="120" y="91"/>
                      <a:pt x="119" y="89"/>
                      <a:pt x="117" y="89"/>
                    </a:cubicBezTo>
                    <a:cubicBezTo>
                      <a:pt x="116" y="88"/>
                      <a:pt x="116" y="88"/>
                      <a:pt x="116" y="88"/>
                    </a:cubicBezTo>
                    <a:cubicBezTo>
                      <a:pt x="116" y="87"/>
                      <a:pt x="117" y="87"/>
                      <a:pt x="117" y="86"/>
                    </a:cubicBezTo>
                    <a:cubicBezTo>
                      <a:pt x="123" y="90"/>
                      <a:pt x="123" y="90"/>
                      <a:pt x="123" y="90"/>
                    </a:cubicBezTo>
                    <a:cubicBezTo>
                      <a:pt x="124" y="91"/>
                      <a:pt x="125" y="91"/>
                      <a:pt x="127" y="91"/>
                    </a:cubicBezTo>
                    <a:cubicBezTo>
                      <a:pt x="129" y="91"/>
                      <a:pt x="131" y="90"/>
                      <a:pt x="132" y="88"/>
                    </a:cubicBezTo>
                    <a:cubicBezTo>
                      <a:pt x="134" y="85"/>
                      <a:pt x="133" y="81"/>
                      <a:pt x="130" y="79"/>
                    </a:cubicBezTo>
                    <a:cubicBezTo>
                      <a:pt x="132" y="78"/>
                      <a:pt x="132" y="78"/>
                      <a:pt x="132" y="78"/>
                    </a:cubicBezTo>
                    <a:cubicBezTo>
                      <a:pt x="135" y="79"/>
                      <a:pt x="135" y="79"/>
                      <a:pt x="135" y="79"/>
                    </a:cubicBezTo>
                    <a:cubicBezTo>
                      <a:pt x="136" y="80"/>
                      <a:pt x="137" y="80"/>
                      <a:pt x="138" y="80"/>
                    </a:cubicBezTo>
                    <a:cubicBezTo>
                      <a:pt x="140" y="80"/>
                      <a:pt x="143" y="79"/>
                      <a:pt x="144" y="77"/>
                    </a:cubicBezTo>
                    <a:cubicBezTo>
                      <a:pt x="145" y="75"/>
                      <a:pt x="145" y="72"/>
                      <a:pt x="143" y="70"/>
                    </a:cubicBezTo>
                    <a:cubicBezTo>
                      <a:pt x="144" y="69"/>
                      <a:pt x="144" y="69"/>
                      <a:pt x="144" y="69"/>
                    </a:cubicBezTo>
                    <a:lnTo>
                      <a:pt x="145" y="68"/>
                    </a:lnTo>
                    <a:close/>
                    <a:moveTo>
                      <a:pt x="29" y="66"/>
                    </a:moveTo>
                    <a:cubicBezTo>
                      <a:pt x="8" y="56"/>
                      <a:pt x="8" y="56"/>
                      <a:pt x="8" y="56"/>
                    </a:cubicBezTo>
                    <a:cubicBezTo>
                      <a:pt x="30" y="7"/>
                      <a:pt x="30" y="7"/>
                      <a:pt x="30" y="7"/>
                    </a:cubicBezTo>
                    <a:cubicBezTo>
                      <a:pt x="51" y="17"/>
                      <a:pt x="51" y="17"/>
                      <a:pt x="51" y="17"/>
                    </a:cubicBezTo>
                    <a:lnTo>
                      <a:pt x="29" y="66"/>
                    </a:lnTo>
                    <a:close/>
                    <a:moveTo>
                      <a:pt x="153" y="7"/>
                    </a:moveTo>
                    <a:cubicBezTo>
                      <a:pt x="175" y="56"/>
                      <a:pt x="175" y="56"/>
                      <a:pt x="175" y="56"/>
                    </a:cubicBezTo>
                    <a:cubicBezTo>
                      <a:pt x="154" y="66"/>
                      <a:pt x="154" y="66"/>
                      <a:pt x="154" y="66"/>
                    </a:cubicBezTo>
                    <a:cubicBezTo>
                      <a:pt x="132" y="17"/>
                      <a:pt x="132" y="17"/>
                      <a:pt x="132" y="17"/>
                    </a:cubicBezTo>
                    <a:lnTo>
                      <a:pt x="153" y="7"/>
                    </a:lnTo>
                    <a:close/>
                    <a:moveTo>
                      <a:pt x="85" y="23"/>
                    </a:moveTo>
                    <a:cubicBezTo>
                      <a:pt x="86" y="23"/>
                      <a:pt x="87" y="23"/>
                      <a:pt x="87" y="23"/>
                    </a:cubicBezTo>
                    <a:cubicBezTo>
                      <a:pt x="88" y="22"/>
                      <a:pt x="89" y="22"/>
                      <a:pt x="89" y="22"/>
                    </a:cubicBezTo>
                    <a:cubicBezTo>
                      <a:pt x="90" y="22"/>
                      <a:pt x="91" y="21"/>
                      <a:pt x="91" y="21"/>
                    </a:cubicBezTo>
                    <a:cubicBezTo>
                      <a:pt x="92" y="21"/>
                      <a:pt x="93" y="21"/>
                      <a:pt x="94" y="21"/>
                    </a:cubicBezTo>
                    <a:cubicBezTo>
                      <a:pt x="95" y="21"/>
                      <a:pt x="95" y="21"/>
                      <a:pt x="96" y="21"/>
                    </a:cubicBezTo>
                    <a:cubicBezTo>
                      <a:pt x="97" y="21"/>
                      <a:pt x="98" y="20"/>
                      <a:pt x="100" y="20"/>
                    </a:cubicBezTo>
                    <a:cubicBezTo>
                      <a:pt x="100" y="20"/>
                      <a:pt x="100" y="20"/>
                      <a:pt x="100" y="20"/>
                    </a:cubicBezTo>
                    <a:cubicBezTo>
                      <a:pt x="100" y="20"/>
                      <a:pt x="100" y="20"/>
                      <a:pt x="100" y="20"/>
                    </a:cubicBezTo>
                    <a:cubicBezTo>
                      <a:pt x="105" y="20"/>
                      <a:pt x="110" y="21"/>
                      <a:pt x="114" y="22"/>
                    </a:cubicBezTo>
                    <a:cubicBezTo>
                      <a:pt x="114" y="22"/>
                      <a:pt x="114" y="22"/>
                      <a:pt x="114" y="22"/>
                    </a:cubicBezTo>
                    <a:cubicBezTo>
                      <a:pt x="116" y="22"/>
                      <a:pt x="118" y="22"/>
                      <a:pt x="119" y="23"/>
                    </a:cubicBezTo>
                    <a:cubicBezTo>
                      <a:pt x="129" y="25"/>
                      <a:pt x="129" y="25"/>
                      <a:pt x="129" y="25"/>
                    </a:cubicBezTo>
                    <a:cubicBezTo>
                      <a:pt x="129" y="25"/>
                      <a:pt x="129" y="25"/>
                      <a:pt x="129" y="25"/>
                    </a:cubicBezTo>
                    <a:cubicBezTo>
                      <a:pt x="144" y="59"/>
                      <a:pt x="144" y="59"/>
                      <a:pt x="144" y="59"/>
                    </a:cubicBezTo>
                    <a:cubicBezTo>
                      <a:pt x="143" y="61"/>
                      <a:pt x="142" y="63"/>
                      <a:pt x="140" y="64"/>
                    </a:cubicBezTo>
                    <a:cubicBezTo>
                      <a:pt x="140" y="65"/>
                      <a:pt x="140" y="65"/>
                      <a:pt x="140" y="65"/>
                    </a:cubicBezTo>
                    <a:cubicBezTo>
                      <a:pt x="139" y="65"/>
                      <a:pt x="139" y="66"/>
                      <a:pt x="138" y="66"/>
                    </a:cubicBezTo>
                    <a:cubicBezTo>
                      <a:pt x="99" y="42"/>
                      <a:pt x="99" y="42"/>
                      <a:pt x="99" y="42"/>
                    </a:cubicBezTo>
                    <a:cubicBezTo>
                      <a:pt x="98" y="42"/>
                      <a:pt x="98" y="41"/>
                      <a:pt x="97" y="41"/>
                    </a:cubicBezTo>
                    <a:cubicBezTo>
                      <a:pt x="96" y="41"/>
                      <a:pt x="95" y="40"/>
                      <a:pt x="94" y="40"/>
                    </a:cubicBezTo>
                    <a:cubicBezTo>
                      <a:pt x="94" y="40"/>
                      <a:pt x="94" y="40"/>
                      <a:pt x="94" y="40"/>
                    </a:cubicBezTo>
                    <a:cubicBezTo>
                      <a:pt x="94" y="40"/>
                      <a:pt x="94" y="40"/>
                      <a:pt x="94" y="40"/>
                    </a:cubicBezTo>
                    <a:cubicBezTo>
                      <a:pt x="93" y="40"/>
                      <a:pt x="93" y="40"/>
                      <a:pt x="93" y="40"/>
                    </a:cubicBezTo>
                    <a:cubicBezTo>
                      <a:pt x="92" y="40"/>
                      <a:pt x="91" y="40"/>
                      <a:pt x="91" y="40"/>
                    </a:cubicBezTo>
                    <a:cubicBezTo>
                      <a:pt x="90" y="40"/>
                      <a:pt x="90" y="40"/>
                      <a:pt x="90" y="40"/>
                    </a:cubicBezTo>
                    <a:cubicBezTo>
                      <a:pt x="89" y="40"/>
                      <a:pt x="89" y="40"/>
                      <a:pt x="88" y="40"/>
                    </a:cubicBezTo>
                    <a:cubicBezTo>
                      <a:pt x="88" y="40"/>
                      <a:pt x="88" y="40"/>
                      <a:pt x="87" y="40"/>
                    </a:cubicBezTo>
                    <a:cubicBezTo>
                      <a:pt x="86" y="40"/>
                      <a:pt x="84" y="40"/>
                      <a:pt x="83" y="40"/>
                    </a:cubicBezTo>
                    <a:cubicBezTo>
                      <a:pt x="83" y="41"/>
                      <a:pt x="83" y="41"/>
                      <a:pt x="83" y="41"/>
                    </a:cubicBezTo>
                    <a:cubicBezTo>
                      <a:pt x="82" y="41"/>
                      <a:pt x="82" y="41"/>
                      <a:pt x="81" y="41"/>
                    </a:cubicBezTo>
                    <a:cubicBezTo>
                      <a:pt x="81" y="41"/>
                      <a:pt x="81" y="41"/>
                      <a:pt x="81" y="41"/>
                    </a:cubicBezTo>
                    <a:cubicBezTo>
                      <a:pt x="80" y="42"/>
                      <a:pt x="80" y="42"/>
                      <a:pt x="79" y="42"/>
                    </a:cubicBezTo>
                    <a:cubicBezTo>
                      <a:pt x="79" y="42"/>
                      <a:pt x="78" y="43"/>
                      <a:pt x="77" y="43"/>
                    </a:cubicBezTo>
                    <a:cubicBezTo>
                      <a:pt x="71" y="46"/>
                      <a:pt x="66" y="46"/>
                      <a:pt x="63" y="45"/>
                    </a:cubicBezTo>
                    <a:cubicBezTo>
                      <a:pt x="62" y="44"/>
                      <a:pt x="62" y="44"/>
                      <a:pt x="61" y="44"/>
                    </a:cubicBezTo>
                    <a:cubicBezTo>
                      <a:pt x="61" y="43"/>
                      <a:pt x="61" y="43"/>
                      <a:pt x="61" y="43"/>
                    </a:cubicBezTo>
                    <a:cubicBezTo>
                      <a:pt x="61" y="43"/>
                      <a:pt x="61" y="43"/>
                      <a:pt x="60" y="43"/>
                    </a:cubicBezTo>
                    <a:cubicBezTo>
                      <a:pt x="60" y="42"/>
                      <a:pt x="60" y="42"/>
                      <a:pt x="60" y="42"/>
                    </a:cubicBezTo>
                    <a:cubicBezTo>
                      <a:pt x="60" y="41"/>
                      <a:pt x="58" y="35"/>
                      <a:pt x="61" y="34"/>
                    </a:cubicBezTo>
                    <a:cubicBezTo>
                      <a:pt x="63" y="34"/>
                      <a:pt x="73" y="31"/>
                      <a:pt x="82" y="25"/>
                    </a:cubicBezTo>
                    <a:cubicBezTo>
                      <a:pt x="83" y="24"/>
                      <a:pt x="84" y="24"/>
                      <a:pt x="85" y="23"/>
                    </a:cubicBezTo>
                    <a:close/>
                    <a:moveTo>
                      <a:pt x="49" y="82"/>
                    </a:moveTo>
                    <a:cubicBezTo>
                      <a:pt x="47" y="83"/>
                      <a:pt x="44" y="81"/>
                      <a:pt x="44" y="78"/>
                    </a:cubicBezTo>
                    <a:cubicBezTo>
                      <a:pt x="43" y="77"/>
                      <a:pt x="44" y="76"/>
                      <a:pt x="45" y="74"/>
                    </a:cubicBezTo>
                    <a:cubicBezTo>
                      <a:pt x="45" y="73"/>
                      <a:pt x="47" y="73"/>
                      <a:pt x="48" y="73"/>
                    </a:cubicBezTo>
                    <a:cubicBezTo>
                      <a:pt x="48" y="73"/>
                      <a:pt x="48" y="72"/>
                      <a:pt x="49" y="72"/>
                    </a:cubicBezTo>
                    <a:cubicBezTo>
                      <a:pt x="51" y="72"/>
                      <a:pt x="53" y="74"/>
                      <a:pt x="53" y="77"/>
                    </a:cubicBezTo>
                    <a:cubicBezTo>
                      <a:pt x="54" y="79"/>
                      <a:pt x="52" y="82"/>
                      <a:pt x="49" y="82"/>
                    </a:cubicBezTo>
                    <a:close/>
                    <a:moveTo>
                      <a:pt x="62" y="91"/>
                    </a:moveTo>
                    <a:cubicBezTo>
                      <a:pt x="59" y="92"/>
                      <a:pt x="57" y="90"/>
                      <a:pt x="56" y="87"/>
                    </a:cubicBezTo>
                    <a:cubicBezTo>
                      <a:pt x="56" y="86"/>
                      <a:pt x="57" y="85"/>
                      <a:pt x="57" y="84"/>
                    </a:cubicBezTo>
                    <a:cubicBezTo>
                      <a:pt x="58" y="82"/>
                      <a:pt x="59" y="82"/>
                      <a:pt x="61" y="82"/>
                    </a:cubicBezTo>
                    <a:cubicBezTo>
                      <a:pt x="61" y="82"/>
                      <a:pt x="61" y="82"/>
                      <a:pt x="61" y="82"/>
                    </a:cubicBezTo>
                    <a:cubicBezTo>
                      <a:pt x="64" y="82"/>
                      <a:pt x="66" y="83"/>
                      <a:pt x="66" y="86"/>
                    </a:cubicBezTo>
                    <a:cubicBezTo>
                      <a:pt x="67" y="89"/>
                      <a:pt x="65" y="91"/>
                      <a:pt x="62" y="91"/>
                    </a:cubicBezTo>
                    <a:close/>
                    <a:moveTo>
                      <a:pt x="75" y="100"/>
                    </a:moveTo>
                    <a:cubicBezTo>
                      <a:pt x="72" y="101"/>
                      <a:pt x="70" y="99"/>
                      <a:pt x="69" y="96"/>
                    </a:cubicBezTo>
                    <a:cubicBezTo>
                      <a:pt x="69" y="95"/>
                      <a:pt x="69" y="94"/>
                      <a:pt x="70" y="93"/>
                    </a:cubicBezTo>
                    <a:cubicBezTo>
                      <a:pt x="71" y="92"/>
                      <a:pt x="72" y="91"/>
                      <a:pt x="73" y="91"/>
                    </a:cubicBezTo>
                    <a:cubicBezTo>
                      <a:pt x="74" y="91"/>
                      <a:pt x="74" y="91"/>
                      <a:pt x="74" y="91"/>
                    </a:cubicBezTo>
                    <a:cubicBezTo>
                      <a:pt x="76" y="91"/>
                      <a:pt x="79" y="92"/>
                      <a:pt x="79" y="95"/>
                    </a:cubicBezTo>
                    <a:cubicBezTo>
                      <a:pt x="79" y="98"/>
                      <a:pt x="77" y="100"/>
                      <a:pt x="75" y="100"/>
                    </a:cubicBez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grpSp>
        <p:grpSp>
          <p:nvGrpSpPr>
            <p:cNvPr id="4105" name="组合 21"/>
            <p:cNvGrpSpPr/>
            <p:nvPr/>
          </p:nvGrpSpPr>
          <p:grpSpPr bwMode="auto">
            <a:xfrm>
              <a:off x="17133" y="3492"/>
              <a:ext cx="1210" cy="1186"/>
              <a:chOff x="0" y="0"/>
              <a:chExt cx="871174" cy="874617"/>
            </a:xfrm>
          </p:grpSpPr>
          <p:sp>
            <p:nvSpPr>
              <p:cNvPr id="4194" name="Freeform 9">
                <a:hlinkClick r:id="rId2"/>
              </p:cNvPr>
              <p:cNvSpPr>
                <a:spLocks noEditPoints="1" noChangeArrowheads="1"/>
              </p:cNvSpPr>
              <p:nvPr/>
            </p:nvSpPr>
            <p:spPr bwMode="auto">
              <a:xfrm>
                <a:off x="225243" y="285318"/>
                <a:ext cx="454025" cy="395288"/>
              </a:xfrm>
              <a:custGeom>
                <a:avLst/>
                <a:gdLst>
                  <a:gd name="T0" fmla="*/ 2147483647 w 121"/>
                  <a:gd name="T1" fmla="*/ 0 h 105"/>
                  <a:gd name="T2" fmla="*/ 2147483647 w 121"/>
                  <a:gd name="T3" fmla="*/ 0 h 105"/>
                  <a:gd name="T4" fmla="*/ 0 w 121"/>
                  <a:gd name="T5" fmla="*/ 2147483647 h 105"/>
                  <a:gd name="T6" fmla="*/ 0 w 121"/>
                  <a:gd name="T7" fmla="*/ 2147483647 h 105"/>
                  <a:gd name="T8" fmla="*/ 2147483647 w 121"/>
                  <a:gd name="T9" fmla="*/ 2147483647 h 105"/>
                  <a:gd name="T10" fmla="*/ 2147483647 w 121"/>
                  <a:gd name="T11" fmla="*/ 2147483647 h 105"/>
                  <a:gd name="T12" fmla="*/ 2147483647 w 121"/>
                  <a:gd name="T13" fmla="*/ 2147483647 h 105"/>
                  <a:gd name="T14" fmla="*/ 2147483647 w 121"/>
                  <a:gd name="T15" fmla="*/ 2147483647 h 105"/>
                  <a:gd name="T16" fmla="*/ 2147483647 w 121"/>
                  <a:gd name="T17" fmla="*/ 2147483647 h 105"/>
                  <a:gd name="T18" fmla="*/ 2147483647 w 121"/>
                  <a:gd name="T19" fmla="*/ 2147483647 h 105"/>
                  <a:gd name="T20" fmla="*/ 2147483647 w 121"/>
                  <a:gd name="T21" fmla="*/ 2147483647 h 105"/>
                  <a:gd name="T22" fmla="*/ 2147483647 w 121"/>
                  <a:gd name="T23" fmla="*/ 0 h 105"/>
                  <a:gd name="T24" fmla="*/ 2147483647 w 121"/>
                  <a:gd name="T25" fmla="*/ 2147483647 h 105"/>
                  <a:gd name="T26" fmla="*/ 2147483647 w 121"/>
                  <a:gd name="T27" fmla="*/ 2147483647 h 105"/>
                  <a:gd name="T28" fmla="*/ 2147483647 w 121"/>
                  <a:gd name="T29" fmla="*/ 2147483647 h 105"/>
                  <a:gd name="T30" fmla="*/ 2147483647 w 121"/>
                  <a:gd name="T31" fmla="*/ 2147483647 h 105"/>
                  <a:gd name="T32" fmla="*/ 2147483647 w 121"/>
                  <a:gd name="T33" fmla="*/ 2147483647 h 105"/>
                  <a:gd name="T34" fmla="*/ 2147483647 w 121"/>
                  <a:gd name="T35" fmla="*/ 2147483647 h 105"/>
                  <a:gd name="T36" fmla="*/ 2147483647 w 121"/>
                  <a:gd name="T37" fmla="*/ 2147483647 h 105"/>
                  <a:gd name="T38" fmla="*/ 2147483647 w 121"/>
                  <a:gd name="T39" fmla="*/ 2147483647 h 105"/>
                  <a:gd name="T40" fmla="*/ 2147483647 w 121"/>
                  <a:gd name="T41" fmla="*/ 2147483647 h 105"/>
                  <a:gd name="T42" fmla="*/ 2147483647 w 121"/>
                  <a:gd name="T43" fmla="*/ 2147483647 h 105"/>
                  <a:gd name="T44" fmla="*/ 2147483647 w 121"/>
                  <a:gd name="T45" fmla="*/ 2147483647 h 105"/>
                  <a:gd name="T46" fmla="*/ 2147483647 w 121"/>
                  <a:gd name="T47" fmla="*/ 2147483647 h 105"/>
                  <a:gd name="T48" fmla="*/ 2147483647 w 121"/>
                  <a:gd name="T49" fmla="*/ 2147483647 h 105"/>
                  <a:gd name="T50" fmla="*/ 2147483647 w 121"/>
                  <a:gd name="T51" fmla="*/ 2147483647 h 105"/>
                  <a:gd name="T52" fmla="*/ 2147483647 w 121"/>
                  <a:gd name="T53" fmla="*/ 2147483647 h 10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21"/>
                  <a:gd name="T82" fmla="*/ 0 h 105"/>
                  <a:gd name="T83" fmla="*/ 121 w 121"/>
                  <a:gd name="T84" fmla="*/ 105 h 10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21" h="105">
                    <a:moveTo>
                      <a:pt x="104" y="0"/>
                    </a:moveTo>
                    <a:cubicBezTo>
                      <a:pt x="17" y="0"/>
                      <a:pt x="17" y="0"/>
                      <a:pt x="17" y="0"/>
                    </a:cubicBezTo>
                    <a:cubicBezTo>
                      <a:pt x="8" y="0"/>
                      <a:pt x="0" y="8"/>
                      <a:pt x="0" y="17"/>
                    </a:cubicBezTo>
                    <a:cubicBezTo>
                      <a:pt x="0" y="63"/>
                      <a:pt x="0" y="63"/>
                      <a:pt x="0" y="63"/>
                    </a:cubicBezTo>
                    <a:cubicBezTo>
                      <a:pt x="0" y="72"/>
                      <a:pt x="8" y="80"/>
                      <a:pt x="17" y="80"/>
                    </a:cubicBezTo>
                    <a:cubicBezTo>
                      <a:pt x="31" y="80"/>
                      <a:pt x="31" y="80"/>
                      <a:pt x="31" y="80"/>
                    </a:cubicBezTo>
                    <a:cubicBezTo>
                      <a:pt x="13" y="105"/>
                      <a:pt x="13" y="105"/>
                      <a:pt x="13" y="105"/>
                    </a:cubicBezTo>
                    <a:cubicBezTo>
                      <a:pt x="64" y="80"/>
                      <a:pt x="64" y="80"/>
                      <a:pt x="64" y="80"/>
                    </a:cubicBezTo>
                    <a:cubicBezTo>
                      <a:pt x="104" y="80"/>
                      <a:pt x="104" y="80"/>
                      <a:pt x="104" y="80"/>
                    </a:cubicBezTo>
                    <a:cubicBezTo>
                      <a:pt x="113" y="80"/>
                      <a:pt x="121" y="72"/>
                      <a:pt x="121" y="63"/>
                    </a:cubicBezTo>
                    <a:cubicBezTo>
                      <a:pt x="121" y="17"/>
                      <a:pt x="121" y="17"/>
                      <a:pt x="121" y="17"/>
                    </a:cubicBezTo>
                    <a:cubicBezTo>
                      <a:pt x="121" y="8"/>
                      <a:pt x="113" y="0"/>
                      <a:pt x="104" y="0"/>
                    </a:cubicBezTo>
                    <a:close/>
                    <a:moveTo>
                      <a:pt x="35" y="48"/>
                    </a:moveTo>
                    <a:cubicBezTo>
                      <a:pt x="31" y="48"/>
                      <a:pt x="28" y="44"/>
                      <a:pt x="28" y="40"/>
                    </a:cubicBezTo>
                    <a:cubicBezTo>
                      <a:pt x="28" y="36"/>
                      <a:pt x="31" y="33"/>
                      <a:pt x="35" y="33"/>
                    </a:cubicBezTo>
                    <a:cubicBezTo>
                      <a:pt x="39" y="33"/>
                      <a:pt x="42" y="36"/>
                      <a:pt x="42" y="40"/>
                    </a:cubicBezTo>
                    <a:cubicBezTo>
                      <a:pt x="42" y="44"/>
                      <a:pt x="39" y="48"/>
                      <a:pt x="35" y="48"/>
                    </a:cubicBezTo>
                    <a:close/>
                    <a:moveTo>
                      <a:pt x="61" y="48"/>
                    </a:moveTo>
                    <a:cubicBezTo>
                      <a:pt x="57" y="48"/>
                      <a:pt x="53" y="44"/>
                      <a:pt x="53" y="40"/>
                    </a:cubicBezTo>
                    <a:cubicBezTo>
                      <a:pt x="53" y="36"/>
                      <a:pt x="57" y="33"/>
                      <a:pt x="61" y="33"/>
                    </a:cubicBezTo>
                    <a:cubicBezTo>
                      <a:pt x="65" y="33"/>
                      <a:pt x="68" y="36"/>
                      <a:pt x="68" y="40"/>
                    </a:cubicBezTo>
                    <a:cubicBezTo>
                      <a:pt x="68" y="44"/>
                      <a:pt x="65" y="48"/>
                      <a:pt x="61" y="48"/>
                    </a:cubicBezTo>
                    <a:close/>
                    <a:moveTo>
                      <a:pt x="86" y="48"/>
                    </a:moveTo>
                    <a:cubicBezTo>
                      <a:pt x="82" y="48"/>
                      <a:pt x="79" y="44"/>
                      <a:pt x="79" y="40"/>
                    </a:cubicBezTo>
                    <a:cubicBezTo>
                      <a:pt x="79" y="36"/>
                      <a:pt x="82" y="33"/>
                      <a:pt x="86" y="33"/>
                    </a:cubicBezTo>
                    <a:cubicBezTo>
                      <a:pt x="90" y="33"/>
                      <a:pt x="94" y="36"/>
                      <a:pt x="94" y="40"/>
                    </a:cubicBezTo>
                    <a:cubicBezTo>
                      <a:pt x="94" y="44"/>
                      <a:pt x="90" y="48"/>
                      <a:pt x="86" y="48"/>
                    </a:cubicBez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4195" name="Oval 9"/>
              <p:cNvSpPr>
                <a:spLocks noChangeArrowheads="1"/>
              </p:cNvSpPr>
              <p:nvPr/>
            </p:nvSpPr>
            <p:spPr bwMode="auto">
              <a:xfrm>
                <a:off x="0" y="0"/>
                <a:ext cx="871174" cy="874617"/>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a:solidFill>
                    <a:schemeClr val="bg1"/>
                  </a:solidFill>
                  <a:latin typeface="Arial" panose="020B0604020202020204" pitchFamily="34" charset="0"/>
                  <a:sym typeface="宋体" panose="02010600030101010101" pitchFamily="2" charset="-122"/>
                </a:endParaRPr>
              </a:p>
            </p:txBody>
          </p:sp>
        </p:grpSp>
      </p:grpSp>
      <p:sp>
        <p:nvSpPr>
          <p:cNvPr id="28" name="矩形 27"/>
          <p:cNvSpPr/>
          <p:nvPr/>
        </p:nvSpPr>
        <p:spPr>
          <a:xfrm>
            <a:off x="6366924" y="3417732"/>
            <a:ext cx="5326250" cy="2306955"/>
          </a:xfrm>
          <a:prstGeom prst="rect">
            <a:avLst/>
          </a:prstGeom>
          <a:noFill/>
          <a:ln w="9525">
            <a:noFill/>
          </a:ln>
        </p:spPr>
        <p:txBody>
          <a:bodyPr wrap="square" anchor="t">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nSpc>
                <a:spcPct val="150000"/>
              </a:lnSpc>
            </a:pPr>
            <a:r>
              <a:rPr lang="zh-CN" altLang="en-US" sz="1600" dirty="0">
                <a:solidFill>
                  <a:srgbClr val="6AE7FF"/>
                </a:solidFill>
                <a:latin typeface="微软雅黑" panose="020B0503020204020204" pitchFamily="34" charset="-122"/>
                <a:ea typeface="微软雅黑" panose="020B0503020204020204" pitchFamily="34" charset="-122"/>
              </a:rPr>
              <a:t>浙江天雄工业技术有限公司成立于2019年9月27日，20</a:t>
            </a:r>
            <a:r>
              <a:rPr lang="en-US" altLang="zh-CN" sz="1600" dirty="0">
                <a:solidFill>
                  <a:srgbClr val="6AE7FF"/>
                </a:solidFill>
                <a:latin typeface="微软雅黑" panose="020B0503020204020204" pitchFamily="34" charset="-122"/>
                <a:ea typeface="微软雅黑" panose="020B0503020204020204" pitchFamily="34" charset="-122"/>
              </a:rPr>
              <a:t>19</a:t>
            </a:r>
            <a:r>
              <a:rPr lang="zh-CN" altLang="en-US" sz="1600" dirty="0">
                <a:solidFill>
                  <a:srgbClr val="6AE7FF"/>
                </a:solidFill>
                <a:latin typeface="微软雅黑" panose="020B0503020204020204" pitchFamily="34" charset="-122"/>
                <a:ea typeface="微软雅黑" panose="020B0503020204020204" pitchFamily="34" charset="-122"/>
              </a:rPr>
              <a:t>年</a:t>
            </a:r>
            <a:r>
              <a:rPr lang="en-US" altLang="zh-CN" sz="1600" dirty="0">
                <a:solidFill>
                  <a:srgbClr val="6AE7FF"/>
                </a:solidFill>
                <a:latin typeface="微软雅黑" panose="020B0503020204020204" pitchFamily="34" charset="-122"/>
                <a:ea typeface="微软雅黑" panose="020B0503020204020204" pitchFamily="34" charset="-122"/>
              </a:rPr>
              <a:t>10</a:t>
            </a:r>
            <a:r>
              <a:rPr lang="zh-CN" altLang="en-US" sz="1600" dirty="0">
                <a:solidFill>
                  <a:srgbClr val="6AE7FF"/>
                </a:solidFill>
                <a:latin typeface="微软雅黑" panose="020B0503020204020204" pitchFamily="34" charset="-122"/>
                <a:ea typeface="微软雅黑" panose="020B0503020204020204" pitchFamily="34" charset="-122"/>
              </a:rPr>
              <a:t>月经航天科工二院授牌成为中国航天科工二院3D打印中心新昌生产基地。在航天科工二院领导的关心和全力支持下，二院3D打印中心专家进驻公司技术研发团队，公司技术团队核心均来自二院3D打印中心，现有成员11人，其中博士5人、硕士4人。</a:t>
            </a:r>
            <a:endParaRPr lang="zh-CN" altLang="en-US" sz="1600" dirty="0">
              <a:solidFill>
                <a:srgbClr val="6AE7FF"/>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6061199" y="2889956"/>
            <a:ext cx="492443" cy="1200329"/>
          </a:xfrm>
          <a:prstGeom prst="rect">
            <a:avLst/>
          </a:prstGeom>
          <a:noFill/>
        </p:spPr>
        <p:txBody>
          <a:bodyPr wrap="none" rtlCol="0">
            <a:spAutoFit/>
          </a:bodyPr>
          <a:lstStyle/>
          <a:p>
            <a:r>
              <a:rPr lang="zh-CN" altLang="en-US" sz="7200" b="1" dirty="0">
                <a:solidFill>
                  <a:srgbClr val="6AE7FF"/>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zh-CN" altLang="en-US" sz="7200" b="1" dirty="0">
              <a:solidFill>
                <a:srgbClr val="6AE7FF"/>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34" name="文本框 33"/>
          <p:cNvSpPr txBox="1"/>
          <p:nvPr/>
        </p:nvSpPr>
        <p:spPr>
          <a:xfrm>
            <a:off x="11478823" y="5403290"/>
            <a:ext cx="492443" cy="1200329"/>
          </a:xfrm>
          <a:prstGeom prst="rect">
            <a:avLst/>
          </a:prstGeom>
          <a:noFill/>
        </p:spPr>
        <p:txBody>
          <a:bodyPr wrap="none" rtlCol="0">
            <a:spAutoFit/>
          </a:bodyPr>
          <a:lstStyle/>
          <a:p>
            <a:r>
              <a:rPr lang="zh-CN" altLang="en-US" sz="7200" b="1" dirty="0">
                <a:solidFill>
                  <a:srgbClr val="6AE7FF"/>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zh-CN" altLang="en-US" sz="7200" b="1" dirty="0">
              <a:solidFill>
                <a:srgbClr val="6AE7FF"/>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nvGrpSpPr>
          <p:cNvPr id="36" name="组合 35"/>
          <p:cNvGrpSpPr/>
          <p:nvPr/>
        </p:nvGrpSpPr>
        <p:grpSpPr>
          <a:xfrm>
            <a:off x="1" y="319096"/>
            <a:ext cx="10614015" cy="609085"/>
            <a:chOff x="134488" y="670145"/>
            <a:chExt cx="8015141" cy="459948"/>
          </a:xfrm>
        </p:grpSpPr>
        <p:sp>
          <p:nvSpPr>
            <p:cNvPr id="37" name="TextBox 39"/>
            <p:cNvSpPr txBox="1"/>
            <p:nvPr/>
          </p:nvSpPr>
          <p:spPr>
            <a:xfrm>
              <a:off x="375664" y="689416"/>
              <a:ext cx="1365668" cy="440677"/>
            </a:xfrm>
            <a:prstGeom prst="rect">
              <a:avLst/>
            </a:prstGeom>
            <a:noFill/>
          </p:spPr>
          <p:txBody>
            <a:bodyPr wrap="none" rtlCol="0">
              <a:spAutoFit/>
            </a:bodyPr>
            <a:lstStyle/>
            <a:p>
              <a:r>
                <a:rPr lang="zh-CN" altLang="en-US" sz="3200" b="1" dirty="0">
                  <a:solidFill>
                    <a:srgbClr val="10FBFE"/>
                  </a:solidFill>
                  <a:latin typeface="微软雅黑" panose="020B0503020204020204" pitchFamily="34" charset="-122"/>
                  <a:ea typeface="微软雅黑" panose="020B0503020204020204" pitchFamily="34" charset="-122"/>
                  <a:sym typeface="+mn-ea"/>
                </a:rPr>
                <a:t>公司介绍</a:t>
              </a:r>
              <a:endParaRPr lang="zh-CN" altLang="en-US" sz="3200" b="1" dirty="0">
                <a:solidFill>
                  <a:srgbClr val="10FBFE"/>
                </a:solidFill>
                <a:latin typeface="微软雅黑" panose="020B0503020204020204" pitchFamily="34" charset="-122"/>
                <a:ea typeface="微软雅黑" panose="020B0503020204020204" pitchFamily="34" charset="-122"/>
                <a:sym typeface="+mn-ea"/>
              </a:endParaRPr>
            </a:p>
          </p:txBody>
        </p:sp>
        <p:sp>
          <p:nvSpPr>
            <p:cNvPr id="38"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直接连接符 39"/>
            <p:cNvCxnSpPr/>
            <p:nvPr/>
          </p:nvCxnSpPr>
          <p:spPr>
            <a:xfrm>
              <a:off x="1865327"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2" name="图片 1" descr="51miz-P884929-NBCV2EUA"/>
          <p:cNvPicPr>
            <a:picLocks noChangeAspect="1"/>
          </p:cNvPicPr>
          <p:nvPr/>
        </p:nvPicPr>
        <p:blipFill>
          <a:blip r:embed="rId3"/>
          <a:stretch>
            <a:fillRect/>
          </a:stretch>
        </p:blipFill>
        <p:spPr>
          <a:xfrm>
            <a:off x="432435" y="1921510"/>
            <a:ext cx="5523230" cy="4004310"/>
          </a:xfrm>
          <a:prstGeom prst="rect">
            <a:avLst/>
          </a:prstGeom>
        </p:spPr>
      </p:pic>
      <p:pic>
        <p:nvPicPr>
          <p:cNvPr id="4" name="图片 3" descr="6343cb131fe36a042ad7f192b6d5f64"/>
          <p:cNvPicPr>
            <a:picLocks noChangeAspect="1"/>
          </p:cNvPicPr>
          <p:nvPr/>
        </p:nvPicPr>
        <p:blipFill>
          <a:blip r:embed="rId4"/>
          <a:stretch>
            <a:fillRect/>
          </a:stretch>
        </p:blipFill>
        <p:spPr>
          <a:xfrm>
            <a:off x="10313035" y="233045"/>
            <a:ext cx="1727200" cy="82169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bldLst>
      <p:bldP spid="28" grpId="0"/>
      <p:bldP spid="8" grpId="0"/>
      <p:bldP spid="3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rot="10800000" flipH="1">
            <a:off x="267970" y="986790"/>
            <a:ext cx="11655425" cy="5556250"/>
            <a:chOff x="850264" y="1552754"/>
            <a:chExt cx="10491473" cy="4877076"/>
          </a:xfrm>
        </p:grpSpPr>
        <p:grpSp>
          <p:nvGrpSpPr>
            <p:cNvPr id="23" name="组合 22"/>
            <p:cNvGrpSpPr/>
            <p:nvPr/>
          </p:nvGrpSpPr>
          <p:grpSpPr>
            <a:xfrm>
              <a:off x="850264" y="1552754"/>
              <a:ext cx="10491473" cy="4877076"/>
              <a:chOff x="850264" y="1552754"/>
              <a:chExt cx="10491473" cy="4877076"/>
            </a:xfrm>
          </p:grpSpPr>
          <p:sp>
            <p:nvSpPr>
              <p:cNvPr id="27" name="任意多边形 26"/>
              <p:cNvSpPr/>
              <p:nvPr/>
            </p:nvSpPr>
            <p:spPr>
              <a:xfrm>
                <a:off x="850264" y="1552754"/>
                <a:ext cx="10491473" cy="4877076"/>
              </a:xfrm>
              <a:custGeom>
                <a:avLst/>
                <a:gdLst>
                  <a:gd name="connsiteX0" fmla="*/ 7831355 w 10491473"/>
                  <a:gd name="connsiteY0" fmla="*/ 0 h 4877076"/>
                  <a:gd name="connsiteX1" fmla="*/ 9266735 w 10491473"/>
                  <a:gd name="connsiteY1" fmla="*/ 0 h 4877076"/>
                  <a:gd name="connsiteX2" fmla="*/ 9506378 w 10491473"/>
                  <a:gd name="connsiteY2" fmla="*/ 273194 h 4877076"/>
                  <a:gd name="connsiteX3" fmla="*/ 9724144 w 10491473"/>
                  <a:gd name="connsiteY3" fmla="*/ 273194 h 4877076"/>
                  <a:gd name="connsiteX4" fmla="*/ 10491473 w 10491473"/>
                  <a:gd name="connsiteY4" fmla="*/ 1040523 h 4877076"/>
                  <a:gd name="connsiteX5" fmla="*/ 10491473 w 10491473"/>
                  <a:gd name="connsiteY5" fmla="*/ 4877076 h 4877076"/>
                  <a:gd name="connsiteX6" fmla="*/ 10083708 w 10491473"/>
                  <a:gd name="connsiteY6" fmla="*/ 4877076 h 4877076"/>
                  <a:gd name="connsiteX7" fmla="*/ 9976858 w 10491473"/>
                  <a:gd name="connsiteY7" fmla="*/ 4718650 h 4877076"/>
                  <a:gd name="connsiteX8" fmla="*/ 9017366 w 10491473"/>
                  <a:gd name="connsiteY8" fmla="*/ 4718650 h 4877076"/>
                  <a:gd name="connsiteX9" fmla="*/ 8910516 w 10491473"/>
                  <a:gd name="connsiteY9" fmla="*/ 4877076 h 4877076"/>
                  <a:gd name="connsiteX10" fmla="*/ 767329 w 10491473"/>
                  <a:gd name="connsiteY10" fmla="*/ 4877076 h 4877076"/>
                  <a:gd name="connsiteX11" fmla="*/ 0 w 10491473"/>
                  <a:gd name="connsiteY11" fmla="*/ 4109747 h 4877076"/>
                  <a:gd name="connsiteX12" fmla="*/ 0 w 10491473"/>
                  <a:gd name="connsiteY12" fmla="*/ 3233529 h 4877076"/>
                  <a:gd name="connsiteX13" fmla="*/ 177598 w 10491473"/>
                  <a:gd name="connsiteY13" fmla="*/ 3068263 h 4877076"/>
                  <a:gd name="connsiteX14" fmla="*/ 177598 w 10491473"/>
                  <a:gd name="connsiteY14" fmla="*/ 2401062 h 4877076"/>
                  <a:gd name="connsiteX15" fmla="*/ 0 w 10491473"/>
                  <a:gd name="connsiteY15" fmla="*/ 2235796 h 4877076"/>
                  <a:gd name="connsiteX16" fmla="*/ 0 w 10491473"/>
                  <a:gd name="connsiteY16" fmla="*/ 273194 h 4877076"/>
                  <a:gd name="connsiteX17" fmla="*/ 433369 w 10491473"/>
                  <a:gd name="connsiteY17" fmla="*/ 273194 h 4877076"/>
                  <a:gd name="connsiteX18" fmla="*/ 673292 w 10491473"/>
                  <a:gd name="connsiteY18" fmla="*/ 1376 h 4877076"/>
                  <a:gd name="connsiteX19" fmla="*/ 2113993 w 10491473"/>
                  <a:gd name="connsiteY19" fmla="*/ 1376 h 4877076"/>
                  <a:gd name="connsiteX20" fmla="*/ 2353916 w 10491473"/>
                  <a:gd name="connsiteY20" fmla="*/ 273194 h 4877076"/>
                  <a:gd name="connsiteX21" fmla="*/ 7591712 w 10491473"/>
                  <a:gd name="connsiteY21" fmla="*/ 273194 h 4877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491473" h="4877076">
                    <a:moveTo>
                      <a:pt x="7831355" y="0"/>
                    </a:moveTo>
                    <a:lnTo>
                      <a:pt x="9266735" y="0"/>
                    </a:lnTo>
                    <a:lnTo>
                      <a:pt x="9506378" y="273194"/>
                    </a:lnTo>
                    <a:lnTo>
                      <a:pt x="9724144" y="273194"/>
                    </a:lnTo>
                    <a:lnTo>
                      <a:pt x="10491473" y="1040523"/>
                    </a:lnTo>
                    <a:lnTo>
                      <a:pt x="10491473" y="4877076"/>
                    </a:lnTo>
                    <a:lnTo>
                      <a:pt x="10083708" y="4877076"/>
                    </a:lnTo>
                    <a:lnTo>
                      <a:pt x="9976858" y="4718650"/>
                    </a:lnTo>
                    <a:lnTo>
                      <a:pt x="9017366" y="4718650"/>
                    </a:lnTo>
                    <a:lnTo>
                      <a:pt x="8910516" y="4877076"/>
                    </a:lnTo>
                    <a:lnTo>
                      <a:pt x="767329" y="4877076"/>
                    </a:lnTo>
                    <a:lnTo>
                      <a:pt x="0" y="4109747"/>
                    </a:lnTo>
                    <a:lnTo>
                      <a:pt x="0" y="3233529"/>
                    </a:lnTo>
                    <a:lnTo>
                      <a:pt x="177598" y="3068263"/>
                    </a:lnTo>
                    <a:lnTo>
                      <a:pt x="177598" y="2401062"/>
                    </a:lnTo>
                    <a:lnTo>
                      <a:pt x="0" y="2235796"/>
                    </a:lnTo>
                    <a:lnTo>
                      <a:pt x="0" y="273194"/>
                    </a:lnTo>
                    <a:lnTo>
                      <a:pt x="433369" y="273194"/>
                    </a:lnTo>
                    <a:lnTo>
                      <a:pt x="673292" y="1376"/>
                    </a:lnTo>
                    <a:lnTo>
                      <a:pt x="2113993" y="1376"/>
                    </a:lnTo>
                    <a:lnTo>
                      <a:pt x="2353916" y="273194"/>
                    </a:lnTo>
                    <a:lnTo>
                      <a:pt x="7591712" y="273194"/>
                    </a:lnTo>
                    <a:close/>
                  </a:path>
                </a:pathLst>
              </a:cu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grpSp>
            <p:nvGrpSpPr>
              <p:cNvPr id="28" name="组合 27"/>
              <p:cNvGrpSpPr/>
              <p:nvPr/>
            </p:nvGrpSpPr>
            <p:grpSpPr>
              <a:xfrm flipH="1">
                <a:off x="8703444" y="1553441"/>
                <a:ext cx="1573211" cy="303301"/>
                <a:chOff x="8522049" y="1552754"/>
                <a:chExt cx="1547284" cy="303301"/>
              </a:xfrm>
            </p:grpSpPr>
            <p:sp>
              <p:nvSpPr>
                <p:cNvPr id="29" name="平行四边形 28"/>
                <p:cNvSpPr/>
                <p:nvPr/>
              </p:nvSpPr>
              <p:spPr>
                <a:xfrm>
                  <a:off x="9478425" y="1552754"/>
                  <a:ext cx="590908" cy="303301"/>
                </a:xfrm>
                <a:prstGeom prst="parallelogram">
                  <a:avLst>
                    <a:gd name="adj" fmla="val 87809"/>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6AE7FF"/>
                    </a:solidFill>
                  </a:endParaRPr>
                </a:p>
              </p:txBody>
            </p:sp>
            <p:sp>
              <p:nvSpPr>
                <p:cNvPr id="30" name="平行四边形 29"/>
                <p:cNvSpPr/>
                <p:nvPr/>
              </p:nvSpPr>
              <p:spPr>
                <a:xfrm>
                  <a:off x="9006937" y="1552754"/>
                  <a:ext cx="590908" cy="303301"/>
                </a:xfrm>
                <a:prstGeom prst="parallelogram">
                  <a:avLst>
                    <a:gd name="adj" fmla="val 87809"/>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6AE7FF"/>
                    </a:solidFill>
                  </a:endParaRPr>
                </a:p>
              </p:txBody>
            </p:sp>
            <p:sp>
              <p:nvSpPr>
                <p:cNvPr id="31" name="平行四边形 30"/>
                <p:cNvSpPr/>
                <p:nvPr/>
              </p:nvSpPr>
              <p:spPr>
                <a:xfrm>
                  <a:off x="8522049" y="1552754"/>
                  <a:ext cx="590908" cy="303301"/>
                </a:xfrm>
                <a:prstGeom prst="parallelogram">
                  <a:avLst>
                    <a:gd name="adj" fmla="val 87809"/>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6AE7FF"/>
                    </a:solidFill>
                  </a:endParaRPr>
                </a:p>
              </p:txBody>
            </p:sp>
          </p:grpSp>
        </p:grpSp>
        <p:sp>
          <p:nvSpPr>
            <p:cNvPr id="24" name="平行四边形 23"/>
            <p:cNvSpPr/>
            <p:nvPr/>
          </p:nvSpPr>
          <p:spPr>
            <a:xfrm>
              <a:off x="1376073" y="1554130"/>
              <a:ext cx="590908" cy="301925"/>
            </a:xfrm>
            <a:prstGeom prst="parallelogram">
              <a:avLst>
                <a:gd name="adj" fmla="val 87857"/>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6AE7FF"/>
                </a:solidFill>
              </a:endParaRPr>
            </a:p>
          </p:txBody>
        </p:sp>
        <p:sp>
          <p:nvSpPr>
            <p:cNvPr id="25" name="平行四边形 24"/>
            <p:cNvSpPr/>
            <p:nvPr/>
          </p:nvSpPr>
          <p:spPr>
            <a:xfrm>
              <a:off x="1860961" y="1555506"/>
              <a:ext cx="590908" cy="301925"/>
            </a:xfrm>
            <a:prstGeom prst="parallelogram">
              <a:avLst>
                <a:gd name="adj" fmla="val 87857"/>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6AE7FF"/>
                </a:solidFill>
              </a:endParaRPr>
            </a:p>
          </p:txBody>
        </p:sp>
        <p:sp>
          <p:nvSpPr>
            <p:cNvPr id="26" name="平行四边形 25"/>
            <p:cNvSpPr/>
            <p:nvPr/>
          </p:nvSpPr>
          <p:spPr>
            <a:xfrm>
              <a:off x="2332449" y="1554130"/>
              <a:ext cx="590908" cy="301925"/>
            </a:xfrm>
            <a:prstGeom prst="parallelogram">
              <a:avLst>
                <a:gd name="adj" fmla="val 87857"/>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6AE7FF"/>
                </a:solidFill>
              </a:endParaRPr>
            </a:p>
          </p:txBody>
        </p:sp>
      </p:grpSp>
      <p:grpSp>
        <p:nvGrpSpPr>
          <p:cNvPr id="8" name="组合 7"/>
          <p:cNvGrpSpPr/>
          <p:nvPr/>
        </p:nvGrpSpPr>
        <p:grpSpPr>
          <a:xfrm>
            <a:off x="1016635" y="1261110"/>
            <a:ext cx="10158730" cy="4839970"/>
            <a:chOff x="2048" y="1902"/>
            <a:chExt cx="15998" cy="7622"/>
          </a:xfrm>
        </p:grpSpPr>
        <p:grpSp>
          <p:nvGrpSpPr>
            <p:cNvPr id="9" name="组合 8"/>
            <p:cNvGrpSpPr/>
            <p:nvPr/>
          </p:nvGrpSpPr>
          <p:grpSpPr>
            <a:xfrm>
              <a:off x="2048" y="1902"/>
              <a:ext cx="15999" cy="2372"/>
              <a:chOff x="906242" y="1984259"/>
              <a:chExt cx="7721289" cy="2169495"/>
            </a:xfrm>
          </p:grpSpPr>
          <p:sp>
            <p:nvSpPr>
              <p:cNvPr id="10" name="矩形 9"/>
              <p:cNvSpPr/>
              <p:nvPr/>
            </p:nvSpPr>
            <p:spPr>
              <a:xfrm>
                <a:off x="908042" y="2118847"/>
                <a:ext cx="7719489" cy="2034907"/>
              </a:xfrm>
              <a:prstGeom prst="rect">
                <a:avLst/>
              </a:prstGeom>
              <a:gradFill flip="none" rotWithShape="1">
                <a:gsLst>
                  <a:gs pos="0">
                    <a:srgbClr val="01E2BC">
                      <a:alpha val="30000"/>
                    </a:srgbClr>
                  </a:gs>
                  <a:gs pos="100000">
                    <a:srgbClr val="01E2BC">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任意多边形: 形状 23"/>
              <p:cNvSpPr/>
              <p:nvPr/>
            </p:nvSpPr>
            <p:spPr>
              <a:xfrm>
                <a:off x="906242" y="1984259"/>
                <a:ext cx="789142" cy="129080"/>
              </a:xfrm>
              <a:custGeom>
                <a:avLst/>
                <a:gdLst>
                  <a:gd name="connsiteX0" fmla="*/ 0 w 789142"/>
                  <a:gd name="connsiteY0" fmla="*/ 0 h 129080"/>
                  <a:gd name="connsiteX1" fmla="*/ 789142 w 789142"/>
                  <a:gd name="connsiteY1" fmla="*/ 0 h 129080"/>
                  <a:gd name="connsiteX2" fmla="*/ 697837 w 789142"/>
                  <a:gd name="connsiteY2" fmla="*/ 129080 h 129080"/>
                  <a:gd name="connsiteX3" fmla="*/ 0 w 789142"/>
                  <a:gd name="connsiteY3" fmla="*/ 129080 h 129080"/>
                </a:gdLst>
                <a:ahLst/>
                <a:cxnLst>
                  <a:cxn ang="0">
                    <a:pos x="connsiteX0" y="connsiteY0"/>
                  </a:cxn>
                  <a:cxn ang="0">
                    <a:pos x="connsiteX1" y="connsiteY1"/>
                  </a:cxn>
                  <a:cxn ang="0">
                    <a:pos x="connsiteX2" y="connsiteY2"/>
                  </a:cxn>
                  <a:cxn ang="0">
                    <a:pos x="connsiteX3" y="connsiteY3"/>
                  </a:cxn>
                </a:cxnLst>
                <a:rect l="l" t="t" r="r" b="b"/>
                <a:pathLst>
                  <a:path w="789142" h="129080">
                    <a:moveTo>
                      <a:pt x="0" y="0"/>
                    </a:moveTo>
                    <a:lnTo>
                      <a:pt x="789142" y="0"/>
                    </a:lnTo>
                    <a:lnTo>
                      <a:pt x="697837" y="129080"/>
                    </a:lnTo>
                    <a:lnTo>
                      <a:pt x="0" y="129080"/>
                    </a:lnTo>
                    <a:close/>
                  </a:path>
                </a:pathLst>
              </a:custGeom>
              <a:solidFill>
                <a:srgbClr val="01E2BC">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平行四边形 12"/>
              <p:cNvSpPr/>
              <p:nvPr/>
            </p:nvSpPr>
            <p:spPr>
              <a:xfrm>
                <a:off x="1695384" y="2023861"/>
                <a:ext cx="1521137" cy="89479"/>
              </a:xfrm>
              <a:prstGeom prst="parallelogram">
                <a:avLst>
                  <a:gd name="adj" fmla="val 70735"/>
                </a:avLst>
              </a:prstGeom>
              <a:solidFill>
                <a:srgbClr val="01E2BC">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平行四边形 13"/>
              <p:cNvSpPr/>
              <p:nvPr/>
            </p:nvSpPr>
            <p:spPr>
              <a:xfrm>
                <a:off x="3216519" y="2023861"/>
                <a:ext cx="178957" cy="89479"/>
              </a:xfrm>
              <a:prstGeom prst="parallelogram">
                <a:avLst>
                  <a:gd name="adj" fmla="val 70735"/>
                </a:avLst>
              </a:prstGeom>
              <a:solidFill>
                <a:srgbClr val="01E2B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5" name="矩形 14"/>
            <p:cNvSpPr/>
            <p:nvPr/>
          </p:nvSpPr>
          <p:spPr>
            <a:xfrm>
              <a:off x="4707" y="2326"/>
              <a:ext cx="12919" cy="1670"/>
            </a:xfrm>
            <a:prstGeom prst="rect">
              <a:avLst/>
            </a:prstGeom>
          </p:spPr>
          <p:txBody>
            <a:bodyPr wrap="square">
              <a:spAutoFit/>
            </a:bodyPr>
            <a:p>
              <a:pPr>
                <a:lnSpc>
                  <a:spcPct val="150000"/>
                </a:lnSpc>
              </a:pPr>
              <a:r>
                <a:rPr lang="zh-CN" altLang="en-US" sz="1400" dirty="0">
                  <a:solidFill>
                    <a:srgbClr val="10FBFE"/>
                  </a:solidFill>
                  <a:latin typeface="思源黑体 CN Bold" panose="020B0800000000000000" pitchFamily="34" charset="-122"/>
                  <a:ea typeface="思源黑体 CN Bold" panose="020B0800000000000000" pitchFamily="34" charset="-122"/>
                  <a:cs typeface="+mn-ea"/>
                  <a:sym typeface="+mn-lt"/>
                </a:rPr>
                <a:t>首席科学家——唐晔研究员，博士学历，现任航天科工集团首席专家、副总师、院士后备人才，哈尔滨工业大学、西安交通大学兼职教授，某领域国家级核心专家，国家3D打印标准技术委员会委员。以第一完成人多次获国家科技进步奖，国防科技进步奖及中国航天基金个人奖荣誉称号，专利授权30余项。</a:t>
              </a:r>
              <a:endParaRPr lang="zh-CN" altLang="en-US" sz="1400" dirty="0">
                <a:solidFill>
                  <a:srgbClr val="10FBFE"/>
                </a:solidFill>
                <a:latin typeface="思源黑体 CN Bold" panose="020B0800000000000000" pitchFamily="34" charset="-122"/>
                <a:ea typeface="思源黑体 CN Bold" panose="020B0800000000000000" pitchFamily="34" charset="-122"/>
                <a:cs typeface="+mn-ea"/>
                <a:sym typeface="+mn-lt"/>
              </a:endParaRPr>
            </a:p>
          </p:txBody>
        </p:sp>
        <p:pic>
          <p:nvPicPr>
            <p:cNvPr id="16" name="图片 93"/>
            <p:cNvPicPr>
              <a:picLocks noChangeAspect="1"/>
            </p:cNvPicPr>
            <p:nvPr>
              <p:custDataLst>
                <p:tags r:id="rId1"/>
              </p:custDataLst>
            </p:nvPr>
          </p:nvPicPr>
          <p:blipFill>
            <a:blip r:embed="rId2"/>
            <a:srcRect r="-214"/>
            <a:stretch>
              <a:fillRect/>
            </a:stretch>
          </p:blipFill>
          <p:spPr>
            <a:xfrm>
              <a:off x="2052" y="2123"/>
              <a:ext cx="2655" cy="2076"/>
            </a:xfrm>
            <a:prstGeom prst="rect">
              <a:avLst/>
            </a:prstGeom>
            <a:noFill/>
            <a:ln w="9525">
              <a:noFill/>
            </a:ln>
          </p:spPr>
        </p:pic>
        <p:grpSp>
          <p:nvGrpSpPr>
            <p:cNvPr id="17" name="组合 16"/>
            <p:cNvGrpSpPr/>
            <p:nvPr/>
          </p:nvGrpSpPr>
          <p:grpSpPr>
            <a:xfrm>
              <a:off x="2048" y="4442"/>
              <a:ext cx="15999" cy="2372"/>
              <a:chOff x="906242" y="1984259"/>
              <a:chExt cx="7721289" cy="2169495"/>
            </a:xfrm>
          </p:grpSpPr>
          <p:sp>
            <p:nvSpPr>
              <p:cNvPr id="18" name="矩形 17"/>
              <p:cNvSpPr/>
              <p:nvPr/>
            </p:nvSpPr>
            <p:spPr>
              <a:xfrm>
                <a:off x="908042" y="2118847"/>
                <a:ext cx="7719489" cy="2034907"/>
              </a:xfrm>
              <a:prstGeom prst="rect">
                <a:avLst/>
              </a:prstGeom>
              <a:gradFill flip="none" rotWithShape="1">
                <a:gsLst>
                  <a:gs pos="0">
                    <a:srgbClr val="01E2BC">
                      <a:alpha val="30000"/>
                    </a:srgbClr>
                  </a:gs>
                  <a:gs pos="100000">
                    <a:srgbClr val="01E2BC">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任意多边形: 形状 23"/>
              <p:cNvSpPr/>
              <p:nvPr/>
            </p:nvSpPr>
            <p:spPr>
              <a:xfrm>
                <a:off x="906242" y="1984259"/>
                <a:ext cx="789142" cy="129080"/>
              </a:xfrm>
              <a:custGeom>
                <a:avLst/>
                <a:gdLst>
                  <a:gd name="connsiteX0" fmla="*/ 0 w 789142"/>
                  <a:gd name="connsiteY0" fmla="*/ 0 h 129080"/>
                  <a:gd name="connsiteX1" fmla="*/ 789142 w 789142"/>
                  <a:gd name="connsiteY1" fmla="*/ 0 h 129080"/>
                  <a:gd name="connsiteX2" fmla="*/ 697837 w 789142"/>
                  <a:gd name="connsiteY2" fmla="*/ 129080 h 129080"/>
                  <a:gd name="connsiteX3" fmla="*/ 0 w 789142"/>
                  <a:gd name="connsiteY3" fmla="*/ 129080 h 129080"/>
                </a:gdLst>
                <a:ahLst/>
                <a:cxnLst>
                  <a:cxn ang="0">
                    <a:pos x="connsiteX0" y="connsiteY0"/>
                  </a:cxn>
                  <a:cxn ang="0">
                    <a:pos x="connsiteX1" y="connsiteY1"/>
                  </a:cxn>
                  <a:cxn ang="0">
                    <a:pos x="connsiteX2" y="connsiteY2"/>
                  </a:cxn>
                  <a:cxn ang="0">
                    <a:pos x="connsiteX3" y="connsiteY3"/>
                  </a:cxn>
                </a:cxnLst>
                <a:rect l="l" t="t" r="r" b="b"/>
                <a:pathLst>
                  <a:path w="789142" h="129080">
                    <a:moveTo>
                      <a:pt x="0" y="0"/>
                    </a:moveTo>
                    <a:lnTo>
                      <a:pt x="789142" y="0"/>
                    </a:lnTo>
                    <a:lnTo>
                      <a:pt x="697837" y="129080"/>
                    </a:lnTo>
                    <a:lnTo>
                      <a:pt x="0" y="129080"/>
                    </a:lnTo>
                    <a:close/>
                  </a:path>
                </a:pathLst>
              </a:custGeom>
              <a:solidFill>
                <a:srgbClr val="01E2BC">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平行四边形 19"/>
              <p:cNvSpPr/>
              <p:nvPr/>
            </p:nvSpPr>
            <p:spPr>
              <a:xfrm>
                <a:off x="1695384" y="2023861"/>
                <a:ext cx="1521137" cy="89479"/>
              </a:xfrm>
              <a:prstGeom prst="parallelogram">
                <a:avLst>
                  <a:gd name="adj" fmla="val 70735"/>
                </a:avLst>
              </a:prstGeom>
              <a:solidFill>
                <a:srgbClr val="01E2BC">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平行四边形 20"/>
              <p:cNvSpPr/>
              <p:nvPr/>
            </p:nvSpPr>
            <p:spPr>
              <a:xfrm>
                <a:off x="3216519" y="2023861"/>
                <a:ext cx="178957" cy="89479"/>
              </a:xfrm>
              <a:prstGeom prst="parallelogram">
                <a:avLst>
                  <a:gd name="adj" fmla="val 70735"/>
                </a:avLst>
              </a:prstGeom>
              <a:solidFill>
                <a:srgbClr val="01E2B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32" name="矩形 31"/>
            <p:cNvSpPr/>
            <p:nvPr/>
          </p:nvSpPr>
          <p:spPr>
            <a:xfrm>
              <a:off x="3317" y="4757"/>
              <a:ext cx="14309" cy="1888"/>
            </a:xfrm>
            <a:prstGeom prst="rect">
              <a:avLst/>
            </a:prstGeom>
          </p:spPr>
          <p:txBody>
            <a:bodyPr wrap="square">
              <a:spAutoFit/>
            </a:bodyPr>
            <a:p>
              <a:pPr>
                <a:lnSpc>
                  <a:spcPct val="150000"/>
                </a:lnSpc>
              </a:pPr>
              <a:r>
                <a:rPr lang="zh-CN" altLang="en-US" sz="1600" dirty="0">
                  <a:solidFill>
                    <a:srgbClr val="10FBFE"/>
                  </a:solidFill>
                  <a:latin typeface="思源黑体 CN Bold" panose="020B0800000000000000" pitchFamily="34" charset="-122"/>
                  <a:ea typeface="思源黑体 CN Bold" panose="020B0800000000000000" pitchFamily="34" charset="-122"/>
                  <a:cs typeface="+mn-ea"/>
                  <a:sym typeface="+mn-lt"/>
                </a:rPr>
                <a:t>公司总工程师汪小明，硕士，高级工程师，是航天二院创新型拔尖人才，主持和参加了科技部、军委科技委、装备发展部、国防科工局等3D打印创新项目10余项，获部级奖2次，集团奖及院级奖8次，专利授权10余项。</a:t>
              </a:r>
              <a:endParaRPr lang="zh-CN" altLang="en-US" sz="1600" dirty="0">
                <a:solidFill>
                  <a:srgbClr val="10FBFE"/>
                </a:solidFill>
                <a:latin typeface="思源黑体 CN Bold" panose="020B0800000000000000" pitchFamily="34" charset="-122"/>
                <a:ea typeface="思源黑体 CN Bold" panose="020B0800000000000000" pitchFamily="34" charset="-122"/>
                <a:cs typeface="+mn-ea"/>
                <a:sym typeface="+mn-lt"/>
              </a:endParaRPr>
            </a:p>
          </p:txBody>
        </p:sp>
        <p:pic>
          <p:nvPicPr>
            <p:cNvPr id="33" name="图片 -2147482531"/>
            <p:cNvPicPr>
              <a:picLocks noChangeAspect="1"/>
            </p:cNvPicPr>
            <p:nvPr/>
          </p:nvPicPr>
          <p:blipFill>
            <a:blip r:embed="rId3"/>
            <a:srcRect l="-279" r="-223"/>
            <a:stretch>
              <a:fillRect/>
            </a:stretch>
          </p:blipFill>
          <p:spPr>
            <a:xfrm>
              <a:off x="2048" y="6814"/>
              <a:ext cx="4142" cy="2710"/>
            </a:xfrm>
            <a:prstGeom prst="rect">
              <a:avLst/>
            </a:prstGeom>
            <a:noFill/>
            <a:ln w="9525">
              <a:noFill/>
            </a:ln>
          </p:spPr>
        </p:pic>
        <p:sp>
          <p:nvSpPr>
            <p:cNvPr id="34" name="矩形 33"/>
            <p:cNvSpPr/>
            <p:nvPr/>
          </p:nvSpPr>
          <p:spPr>
            <a:xfrm>
              <a:off x="6358" y="6934"/>
              <a:ext cx="11689" cy="2470"/>
            </a:xfrm>
            <a:prstGeom prst="rect">
              <a:avLst/>
            </a:prstGeom>
          </p:spPr>
          <p:txBody>
            <a:bodyPr wrap="square">
              <a:spAutoFit/>
            </a:bodyPr>
            <a:p>
              <a:pPr>
                <a:lnSpc>
                  <a:spcPct val="150000"/>
                </a:lnSpc>
              </a:pPr>
              <a:r>
                <a:rPr lang="zh-CN" altLang="en-US" sz="1600" dirty="0">
                  <a:solidFill>
                    <a:srgbClr val="10FBFE"/>
                  </a:solidFill>
                  <a:latin typeface="思源黑体 CN Bold" panose="020B0800000000000000" pitchFamily="34" charset="-122"/>
                  <a:ea typeface="思源黑体 CN Bold" panose="020B0800000000000000" pitchFamily="34" charset="-122"/>
                  <a:cs typeface="+mn-ea"/>
                  <a:sym typeface="+mn-lt"/>
                </a:rPr>
                <a:t>技术研发团队长期从事航天复杂精密系统设计与制造技术研究，承担了军委、科技部、科工局多项重大项目，在航天轻量化系统、功能一体化结构设计与增材制造等先进技术应用上，处于国内领军地位。具有新型结构/功能结构、光机电微波精密系统、增材制造材料与工艺等完整的研发能力。</a:t>
              </a:r>
              <a:endParaRPr lang="zh-CN" altLang="en-US" sz="1600" dirty="0">
                <a:solidFill>
                  <a:srgbClr val="10FBFE"/>
                </a:solidFill>
                <a:latin typeface="思源黑体 CN Bold" panose="020B0800000000000000" pitchFamily="34" charset="-122"/>
                <a:ea typeface="思源黑体 CN Bold" panose="020B0800000000000000" pitchFamily="34" charset="-122"/>
                <a:cs typeface="+mn-ea"/>
                <a:sym typeface="+mn-lt"/>
              </a:endParaRPr>
            </a:p>
          </p:txBody>
        </p:sp>
        <p:sp>
          <p:nvSpPr>
            <p:cNvPr id="100" name="文本框 99"/>
            <p:cNvSpPr txBox="1"/>
            <p:nvPr/>
          </p:nvSpPr>
          <p:spPr>
            <a:xfrm>
              <a:off x="3078" y="8921"/>
              <a:ext cx="2100" cy="483"/>
            </a:xfrm>
            <a:prstGeom prst="rect">
              <a:avLst/>
            </a:prstGeom>
            <a:noFill/>
            <a:ln w="9525">
              <a:noFill/>
            </a:ln>
          </p:spPr>
          <p:txBody>
            <a:bodyPr wrap="square">
              <a:spAutoFit/>
            </a:bodyPr>
            <a:p>
              <a:pPr indent="0" algn="ctr"/>
              <a:r>
                <a:rPr lang="zh-CN" sz="1400" b="1">
                  <a:solidFill>
                    <a:srgbClr val="000000"/>
                  </a:solidFill>
                  <a:latin typeface="微软雅黑" panose="020B0503020204020204" pitchFamily="34" charset="-122"/>
                  <a:ea typeface="微软雅黑" panose="020B0503020204020204" pitchFamily="34" charset="-122"/>
                </a:rPr>
                <a:t>技术研发团队</a:t>
              </a:r>
              <a:endParaRPr lang="zh-CN" altLang="en-US" b="1">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1" y="319096"/>
            <a:ext cx="10614015" cy="609085"/>
            <a:chOff x="134488" y="670145"/>
            <a:chExt cx="8015141" cy="459948"/>
          </a:xfrm>
        </p:grpSpPr>
        <p:sp>
          <p:nvSpPr>
            <p:cNvPr id="37" name="TextBox 39"/>
            <p:cNvSpPr txBox="1"/>
            <p:nvPr/>
          </p:nvSpPr>
          <p:spPr>
            <a:xfrm>
              <a:off x="375664" y="689416"/>
              <a:ext cx="1365668" cy="440677"/>
            </a:xfrm>
            <a:prstGeom prst="rect">
              <a:avLst/>
            </a:prstGeom>
            <a:noFill/>
          </p:spPr>
          <p:txBody>
            <a:bodyPr wrap="none" rtlCol="0">
              <a:spAutoFit/>
            </a:bodyPr>
            <a:p>
              <a:r>
                <a:rPr lang="zh-CN" altLang="en-US" sz="3200" b="1" dirty="0">
                  <a:solidFill>
                    <a:srgbClr val="10FBFE"/>
                  </a:solidFill>
                  <a:latin typeface="微软雅黑" panose="020B0503020204020204" pitchFamily="34" charset="-122"/>
                  <a:ea typeface="微软雅黑" panose="020B0503020204020204" pitchFamily="34" charset="-122"/>
                  <a:sym typeface="+mn-ea"/>
                </a:rPr>
                <a:t>公司介绍</a:t>
              </a:r>
              <a:endParaRPr lang="zh-CN" altLang="en-US" sz="3200" b="1" dirty="0">
                <a:solidFill>
                  <a:srgbClr val="10FBFE"/>
                </a:solidFill>
                <a:latin typeface="微软雅黑" panose="020B0503020204020204" pitchFamily="34" charset="-122"/>
                <a:ea typeface="微软雅黑" panose="020B0503020204020204" pitchFamily="34" charset="-122"/>
                <a:sym typeface="+mn-ea"/>
              </a:endParaRPr>
            </a:p>
          </p:txBody>
        </p:sp>
        <p:sp>
          <p:nvSpPr>
            <p:cNvPr id="38"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39"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cxnSp>
          <p:nvCxnSpPr>
            <p:cNvPr id="40" name="直接连接符 39"/>
            <p:cNvCxnSpPr/>
            <p:nvPr/>
          </p:nvCxnSpPr>
          <p:spPr>
            <a:xfrm>
              <a:off x="1865327"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41" name="图片 40" descr="6343cb131fe36a042ad7f192b6d5f64"/>
          <p:cNvPicPr>
            <a:picLocks noChangeAspect="1"/>
          </p:cNvPicPr>
          <p:nvPr/>
        </p:nvPicPr>
        <p:blipFill>
          <a:blip r:embed="rId4"/>
          <a:stretch>
            <a:fillRect/>
          </a:stretch>
        </p:blipFill>
        <p:spPr>
          <a:xfrm>
            <a:off x="10313035" y="233045"/>
            <a:ext cx="1727200" cy="82169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695324" y="1564620"/>
            <a:ext cx="9582096" cy="1712913"/>
            <a:chOff x="695324" y="1564620"/>
            <a:chExt cx="9582096" cy="1712913"/>
          </a:xfrm>
        </p:grpSpPr>
        <p:sp>
          <p:nvSpPr>
            <p:cNvPr id="33" name="任意多边形: 形状 45"/>
            <p:cNvSpPr/>
            <p:nvPr/>
          </p:nvSpPr>
          <p:spPr bwMode="auto">
            <a:xfrm>
              <a:off x="695324" y="1801157"/>
              <a:ext cx="8276838" cy="1181100"/>
            </a:xfrm>
            <a:custGeom>
              <a:avLst/>
              <a:gdLst>
                <a:gd name="connsiteX0" fmla="*/ 0 w 8276838"/>
                <a:gd name="connsiteY0" fmla="*/ 0 h 1181100"/>
                <a:gd name="connsiteX1" fmla="*/ 2394337 w 8276838"/>
                <a:gd name="connsiteY1" fmla="*/ 0 h 1181100"/>
                <a:gd name="connsiteX2" fmla="*/ 4990475 w 8276838"/>
                <a:gd name="connsiteY2" fmla="*/ 0 h 1181100"/>
                <a:gd name="connsiteX3" fmla="*/ 7384812 w 8276838"/>
                <a:gd name="connsiteY3" fmla="*/ 0 h 1181100"/>
                <a:gd name="connsiteX4" fmla="*/ 7875801 w 8276838"/>
                <a:gd name="connsiteY4" fmla="*/ 584200 h 1181100"/>
                <a:gd name="connsiteX5" fmla="*/ 8269342 w 8276838"/>
                <a:gd name="connsiteY5" fmla="*/ 471488 h 1181100"/>
                <a:gd name="connsiteX6" fmla="*/ 8276838 w 8276838"/>
                <a:gd name="connsiteY6" fmla="*/ 477838 h 1181100"/>
                <a:gd name="connsiteX7" fmla="*/ 7883297 w 8276838"/>
                <a:gd name="connsiteY7" fmla="*/ 590550 h 1181100"/>
                <a:gd name="connsiteX8" fmla="*/ 8276838 w 8276838"/>
                <a:gd name="connsiteY8" fmla="*/ 703263 h 1181100"/>
                <a:gd name="connsiteX9" fmla="*/ 8269342 w 8276838"/>
                <a:gd name="connsiteY9" fmla="*/ 709613 h 1181100"/>
                <a:gd name="connsiteX10" fmla="*/ 7875801 w 8276838"/>
                <a:gd name="connsiteY10" fmla="*/ 596900 h 1181100"/>
                <a:gd name="connsiteX11" fmla="*/ 7384812 w 8276838"/>
                <a:gd name="connsiteY11" fmla="*/ 1181100 h 1181100"/>
                <a:gd name="connsiteX12" fmla="*/ 4990475 w 8276838"/>
                <a:gd name="connsiteY12" fmla="*/ 1181100 h 1181100"/>
                <a:gd name="connsiteX13" fmla="*/ 2394337 w 8276838"/>
                <a:gd name="connsiteY13" fmla="*/ 1181100 h 1181100"/>
                <a:gd name="connsiteX14" fmla="*/ 0 w 8276838"/>
                <a:gd name="connsiteY14" fmla="*/ 118110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276838" h="1181100">
                  <a:moveTo>
                    <a:pt x="0" y="0"/>
                  </a:moveTo>
                  <a:lnTo>
                    <a:pt x="2394337" y="0"/>
                  </a:lnTo>
                  <a:lnTo>
                    <a:pt x="4990475" y="0"/>
                  </a:lnTo>
                  <a:lnTo>
                    <a:pt x="7384812" y="0"/>
                  </a:lnTo>
                  <a:lnTo>
                    <a:pt x="7875801" y="584200"/>
                  </a:lnTo>
                  <a:lnTo>
                    <a:pt x="8269342" y="471488"/>
                  </a:lnTo>
                  <a:lnTo>
                    <a:pt x="8276838" y="477838"/>
                  </a:lnTo>
                  <a:lnTo>
                    <a:pt x="7883297" y="590550"/>
                  </a:lnTo>
                  <a:lnTo>
                    <a:pt x="8276838" y="703263"/>
                  </a:lnTo>
                  <a:lnTo>
                    <a:pt x="8269342" y="709613"/>
                  </a:lnTo>
                  <a:lnTo>
                    <a:pt x="7875801" y="596900"/>
                  </a:lnTo>
                  <a:lnTo>
                    <a:pt x="7384812" y="1181100"/>
                  </a:lnTo>
                  <a:lnTo>
                    <a:pt x="4990475" y="1181100"/>
                  </a:lnTo>
                  <a:lnTo>
                    <a:pt x="2394337" y="1181100"/>
                  </a:lnTo>
                  <a:lnTo>
                    <a:pt x="0" y="1181100"/>
                  </a:lnTo>
                  <a:close/>
                </a:path>
              </a:pathLst>
            </a:custGeom>
            <a:solidFill>
              <a:srgbClr val="6AE7FF">
                <a:alpha val="70000"/>
              </a:srgbClr>
            </a:solidFill>
            <a:ln>
              <a:noFill/>
            </a:ln>
          </p:spPr>
          <p:txBody>
            <a:bodyPr wrap="square" anchor="ctr">
              <a:noAutofit/>
            </a:bodyPr>
            <a:lstStyle/>
            <a:p>
              <a:pPr algn="ctr"/>
            </a:p>
          </p:txBody>
        </p:sp>
        <p:grpSp>
          <p:nvGrpSpPr>
            <p:cNvPr id="35" name="Group 4"/>
            <p:cNvGrpSpPr/>
            <p:nvPr/>
          </p:nvGrpSpPr>
          <p:grpSpPr>
            <a:xfrm>
              <a:off x="8931220" y="1564620"/>
              <a:ext cx="1346200" cy="1712913"/>
              <a:chOff x="5494338" y="769938"/>
              <a:chExt cx="1346200" cy="1712913"/>
            </a:xfrm>
            <a:solidFill>
              <a:schemeClr val="accent4"/>
            </a:solidFill>
          </p:grpSpPr>
          <p:sp>
            <p:nvSpPr>
              <p:cNvPr id="36" name="Freeform: Shape 6"/>
              <p:cNvSpPr/>
              <p:nvPr/>
            </p:nvSpPr>
            <p:spPr bwMode="auto">
              <a:xfrm>
                <a:off x="5494338" y="769938"/>
                <a:ext cx="1346200" cy="1712913"/>
              </a:xfrm>
              <a:custGeom>
                <a:avLst/>
                <a:gdLst>
                  <a:gd name="T0" fmla="*/ 598 w 598"/>
                  <a:gd name="T1" fmla="*/ 377 h 760"/>
                  <a:gd name="T2" fmla="*/ 594 w 598"/>
                  <a:gd name="T3" fmla="*/ 374 h 760"/>
                  <a:gd name="T4" fmla="*/ 593 w 598"/>
                  <a:gd name="T5" fmla="*/ 374 h 760"/>
                  <a:gd name="T6" fmla="*/ 588 w 598"/>
                  <a:gd name="T7" fmla="*/ 371 h 760"/>
                  <a:gd name="T8" fmla="*/ 585 w 598"/>
                  <a:gd name="T9" fmla="*/ 372 h 760"/>
                  <a:gd name="T10" fmla="*/ 582 w 598"/>
                  <a:gd name="T11" fmla="*/ 369 h 760"/>
                  <a:gd name="T12" fmla="*/ 592 w 598"/>
                  <a:gd name="T13" fmla="*/ 320 h 760"/>
                  <a:gd name="T14" fmla="*/ 569 w 598"/>
                  <a:gd name="T15" fmla="*/ 308 h 760"/>
                  <a:gd name="T16" fmla="*/ 566 w 598"/>
                  <a:gd name="T17" fmla="*/ 360 h 760"/>
                  <a:gd name="T18" fmla="*/ 561 w 598"/>
                  <a:gd name="T19" fmla="*/ 361 h 760"/>
                  <a:gd name="T20" fmla="*/ 547 w 598"/>
                  <a:gd name="T21" fmla="*/ 331 h 760"/>
                  <a:gd name="T22" fmla="*/ 446 w 598"/>
                  <a:gd name="T23" fmla="*/ 332 h 760"/>
                  <a:gd name="T24" fmla="*/ 445 w 598"/>
                  <a:gd name="T25" fmla="*/ 325 h 760"/>
                  <a:gd name="T26" fmla="*/ 455 w 598"/>
                  <a:gd name="T27" fmla="*/ 316 h 760"/>
                  <a:gd name="T28" fmla="*/ 470 w 598"/>
                  <a:gd name="T29" fmla="*/ 316 h 760"/>
                  <a:gd name="T30" fmla="*/ 492 w 598"/>
                  <a:gd name="T31" fmla="*/ 304 h 760"/>
                  <a:gd name="T32" fmla="*/ 467 w 598"/>
                  <a:gd name="T33" fmla="*/ 296 h 760"/>
                  <a:gd name="T34" fmla="*/ 444 w 598"/>
                  <a:gd name="T35" fmla="*/ 298 h 760"/>
                  <a:gd name="T36" fmla="*/ 428 w 598"/>
                  <a:gd name="T37" fmla="*/ 8 h 760"/>
                  <a:gd name="T38" fmla="*/ 347 w 598"/>
                  <a:gd name="T39" fmla="*/ 4 h 760"/>
                  <a:gd name="T40" fmla="*/ 332 w 598"/>
                  <a:gd name="T41" fmla="*/ 47 h 760"/>
                  <a:gd name="T42" fmla="*/ 342 w 598"/>
                  <a:gd name="T43" fmla="*/ 47 h 760"/>
                  <a:gd name="T44" fmla="*/ 337 w 598"/>
                  <a:gd name="T45" fmla="*/ 96 h 760"/>
                  <a:gd name="T46" fmla="*/ 324 w 598"/>
                  <a:gd name="T47" fmla="*/ 105 h 760"/>
                  <a:gd name="T48" fmla="*/ 287 w 598"/>
                  <a:gd name="T49" fmla="*/ 341 h 760"/>
                  <a:gd name="T50" fmla="*/ 213 w 598"/>
                  <a:gd name="T51" fmla="*/ 351 h 760"/>
                  <a:gd name="T52" fmla="*/ 85 w 598"/>
                  <a:gd name="T53" fmla="*/ 368 h 760"/>
                  <a:gd name="T54" fmla="*/ 64 w 598"/>
                  <a:gd name="T55" fmla="*/ 241 h 760"/>
                  <a:gd name="T56" fmla="*/ 9 w 598"/>
                  <a:gd name="T57" fmla="*/ 241 h 760"/>
                  <a:gd name="T58" fmla="*/ 0 w 598"/>
                  <a:gd name="T59" fmla="*/ 376 h 760"/>
                  <a:gd name="T60" fmla="*/ 4 w 598"/>
                  <a:gd name="T61" fmla="*/ 377 h 760"/>
                  <a:gd name="T62" fmla="*/ 4 w 598"/>
                  <a:gd name="T63" fmla="*/ 382 h 760"/>
                  <a:gd name="T64" fmla="*/ 0 w 598"/>
                  <a:gd name="T65" fmla="*/ 384 h 760"/>
                  <a:gd name="T66" fmla="*/ 9 w 598"/>
                  <a:gd name="T67" fmla="*/ 518 h 760"/>
                  <a:gd name="T68" fmla="*/ 64 w 598"/>
                  <a:gd name="T69" fmla="*/ 518 h 760"/>
                  <a:gd name="T70" fmla="*/ 85 w 598"/>
                  <a:gd name="T71" fmla="*/ 391 h 760"/>
                  <a:gd name="T72" fmla="*/ 213 w 598"/>
                  <a:gd name="T73" fmla="*/ 408 h 760"/>
                  <a:gd name="T74" fmla="*/ 287 w 598"/>
                  <a:gd name="T75" fmla="*/ 418 h 760"/>
                  <a:gd name="T76" fmla="*/ 324 w 598"/>
                  <a:gd name="T77" fmla="*/ 654 h 760"/>
                  <a:gd name="T78" fmla="*/ 337 w 598"/>
                  <a:gd name="T79" fmla="*/ 663 h 760"/>
                  <a:gd name="T80" fmla="*/ 342 w 598"/>
                  <a:gd name="T81" fmla="*/ 712 h 760"/>
                  <a:gd name="T82" fmla="*/ 332 w 598"/>
                  <a:gd name="T83" fmla="*/ 712 h 760"/>
                  <a:gd name="T84" fmla="*/ 347 w 598"/>
                  <a:gd name="T85" fmla="*/ 755 h 760"/>
                  <a:gd name="T86" fmla="*/ 428 w 598"/>
                  <a:gd name="T87" fmla="*/ 752 h 760"/>
                  <a:gd name="T88" fmla="*/ 444 w 598"/>
                  <a:gd name="T89" fmla="*/ 461 h 760"/>
                  <a:gd name="T90" fmla="*/ 467 w 598"/>
                  <a:gd name="T91" fmla="*/ 463 h 760"/>
                  <a:gd name="T92" fmla="*/ 492 w 598"/>
                  <a:gd name="T93" fmla="*/ 455 h 760"/>
                  <a:gd name="T94" fmla="*/ 470 w 598"/>
                  <a:gd name="T95" fmla="*/ 443 h 760"/>
                  <a:gd name="T96" fmla="*/ 455 w 598"/>
                  <a:gd name="T97" fmla="*/ 443 h 760"/>
                  <a:gd name="T98" fmla="*/ 445 w 598"/>
                  <a:gd name="T99" fmla="*/ 434 h 760"/>
                  <a:gd name="T100" fmla="*/ 446 w 598"/>
                  <a:gd name="T101" fmla="*/ 427 h 760"/>
                  <a:gd name="T102" fmla="*/ 547 w 598"/>
                  <a:gd name="T103" fmla="*/ 429 h 760"/>
                  <a:gd name="T104" fmla="*/ 561 w 598"/>
                  <a:gd name="T105" fmla="*/ 398 h 760"/>
                  <a:gd name="T106" fmla="*/ 566 w 598"/>
                  <a:gd name="T107" fmla="*/ 400 h 760"/>
                  <a:gd name="T108" fmla="*/ 569 w 598"/>
                  <a:gd name="T109" fmla="*/ 452 h 760"/>
                  <a:gd name="T110" fmla="*/ 592 w 598"/>
                  <a:gd name="T111" fmla="*/ 439 h 760"/>
                  <a:gd name="T112" fmla="*/ 582 w 598"/>
                  <a:gd name="T113" fmla="*/ 390 h 760"/>
                  <a:gd name="T114" fmla="*/ 585 w 598"/>
                  <a:gd name="T115" fmla="*/ 387 h 760"/>
                  <a:gd name="T116" fmla="*/ 588 w 598"/>
                  <a:gd name="T117" fmla="*/ 388 h 760"/>
                  <a:gd name="T118" fmla="*/ 593 w 598"/>
                  <a:gd name="T119" fmla="*/ 385 h 760"/>
                  <a:gd name="T120" fmla="*/ 594 w 598"/>
                  <a:gd name="T121" fmla="*/ 385 h 760"/>
                  <a:gd name="T122" fmla="*/ 598 w 598"/>
                  <a:gd name="T123" fmla="*/ 382 h 760"/>
                  <a:gd name="T124" fmla="*/ 598 w 598"/>
                  <a:gd name="T125" fmla="*/ 377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98" h="760">
                    <a:moveTo>
                      <a:pt x="598" y="377"/>
                    </a:moveTo>
                    <a:cubicBezTo>
                      <a:pt x="598" y="375"/>
                      <a:pt x="596" y="374"/>
                      <a:pt x="594" y="374"/>
                    </a:cubicBezTo>
                    <a:cubicBezTo>
                      <a:pt x="594" y="374"/>
                      <a:pt x="593" y="374"/>
                      <a:pt x="593" y="374"/>
                    </a:cubicBezTo>
                    <a:cubicBezTo>
                      <a:pt x="592" y="372"/>
                      <a:pt x="590" y="371"/>
                      <a:pt x="588" y="371"/>
                    </a:cubicBezTo>
                    <a:cubicBezTo>
                      <a:pt x="587" y="371"/>
                      <a:pt x="586" y="372"/>
                      <a:pt x="585" y="372"/>
                    </a:cubicBezTo>
                    <a:cubicBezTo>
                      <a:pt x="584" y="371"/>
                      <a:pt x="583" y="370"/>
                      <a:pt x="582" y="369"/>
                    </a:cubicBezTo>
                    <a:cubicBezTo>
                      <a:pt x="588" y="356"/>
                      <a:pt x="598" y="329"/>
                      <a:pt x="592" y="320"/>
                    </a:cubicBezTo>
                    <a:cubicBezTo>
                      <a:pt x="584" y="307"/>
                      <a:pt x="579" y="301"/>
                      <a:pt x="569" y="308"/>
                    </a:cubicBezTo>
                    <a:cubicBezTo>
                      <a:pt x="563" y="312"/>
                      <a:pt x="564" y="341"/>
                      <a:pt x="566" y="360"/>
                    </a:cubicBezTo>
                    <a:cubicBezTo>
                      <a:pt x="564" y="360"/>
                      <a:pt x="563" y="360"/>
                      <a:pt x="561" y="361"/>
                    </a:cubicBezTo>
                    <a:cubicBezTo>
                      <a:pt x="562" y="347"/>
                      <a:pt x="559" y="330"/>
                      <a:pt x="547" y="331"/>
                    </a:cubicBezTo>
                    <a:cubicBezTo>
                      <a:pt x="526" y="331"/>
                      <a:pt x="446" y="332"/>
                      <a:pt x="446" y="332"/>
                    </a:cubicBezTo>
                    <a:cubicBezTo>
                      <a:pt x="446" y="332"/>
                      <a:pt x="446" y="330"/>
                      <a:pt x="445" y="325"/>
                    </a:cubicBezTo>
                    <a:cubicBezTo>
                      <a:pt x="455" y="316"/>
                      <a:pt x="455" y="316"/>
                      <a:pt x="455" y="316"/>
                    </a:cubicBezTo>
                    <a:cubicBezTo>
                      <a:pt x="470" y="316"/>
                      <a:pt x="470" y="316"/>
                      <a:pt x="470" y="316"/>
                    </a:cubicBezTo>
                    <a:cubicBezTo>
                      <a:pt x="479" y="316"/>
                      <a:pt x="492" y="311"/>
                      <a:pt x="492" y="304"/>
                    </a:cubicBezTo>
                    <a:cubicBezTo>
                      <a:pt x="492" y="297"/>
                      <a:pt x="481" y="296"/>
                      <a:pt x="467" y="296"/>
                    </a:cubicBezTo>
                    <a:cubicBezTo>
                      <a:pt x="460" y="296"/>
                      <a:pt x="451" y="297"/>
                      <a:pt x="444" y="298"/>
                    </a:cubicBezTo>
                    <a:cubicBezTo>
                      <a:pt x="441" y="216"/>
                      <a:pt x="431" y="13"/>
                      <a:pt x="428" y="8"/>
                    </a:cubicBezTo>
                    <a:cubicBezTo>
                      <a:pt x="423" y="0"/>
                      <a:pt x="355" y="0"/>
                      <a:pt x="347" y="4"/>
                    </a:cubicBezTo>
                    <a:cubicBezTo>
                      <a:pt x="339" y="8"/>
                      <a:pt x="332" y="47"/>
                      <a:pt x="332" y="47"/>
                    </a:cubicBezTo>
                    <a:cubicBezTo>
                      <a:pt x="342" y="47"/>
                      <a:pt x="342" y="47"/>
                      <a:pt x="342" y="47"/>
                    </a:cubicBezTo>
                    <a:cubicBezTo>
                      <a:pt x="337" y="96"/>
                      <a:pt x="337" y="96"/>
                      <a:pt x="337" y="96"/>
                    </a:cubicBezTo>
                    <a:cubicBezTo>
                      <a:pt x="324" y="105"/>
                      <a:pt x="324" y="105"/>
                      <a:pt x="324" y="105"/>
                    </a:cubicBezTo>
                    <a:cubicBezTo>
                      <a:pt x="287" y="341"/>
                      <a:pt x="287" y="341"/>
                      <a:pt x="287" y="341"/>
                    </a:cubicBezTo>
                    <a:cubicBezTo>
                      <a:pt x="287" y="341"/>
                      <a:pt x="258" y="344"/>
                      <a:pt x="213" y="351"/>
                    </a:cubicBezTo>
                    <a:cubicBezTo>
                      <a:pt x="191" y="355"/>
                      <a:pt x="136" y="362"/>
                      <a:pt x="85" y="368"/>
                    </a:cubicBezTo>
                    <a:cubicBezTo>
                      <a:pt x="64" y="241"/>
                      <a:pt x="64" y="241"/>
                      <a:pt x="64" y="241"/>
                    </a:cubicBezTo>
                    <a:cubicBezTo>
                      <a:pt x="9" y="241"/>
                      <a:pt x="9" y="241"/>
                      <a:pt x="9" y="241"/>
                    </a:cubicBezTo>
                    <a:cubicBezTo>
                      <a:pt x="0" y="376"/>
                      <a:pt x="0" y="376"/>
                      <a:pt x="0" y="376"/>
                    </a:cubicBezTo>
                    <a:cubicBezTo>
                      <a:pt x="4" y="377"/>
                      <a:pt x="4" y="377"/>
                      <a:pt x="4" y="377"/>
                    </a:cubicBezTo>
                    <a:cubicBezTo>
                      <a:pt x="4" y="382"/>
                      <a:pt x="4" y="382"/>
                      <a:pt x="4" y="382"/>
                    </a:cubicBezTo>
                    <a:cubicBezTo>
                      <a:pt x="0" y="384"/>
                      <a:pt x="0" y="384"/>
                      <a:pt x="0" y="384"/>
                    </a:cubicBezTo>
                    <a:cubicBezTo>
                      <a:pt x="9" y="518"/>
                      <a:pt x="9" y="518"/>
                      <a:pt x="9" y="518"/>
                    </a:cubicBezTo>
                    <a:cubicBezTo>
                      <a:pt x="64" y="518"/>
                      <a:pt x="64" y="518"/>
                      <a:pt x="64" y="518"/>
                    </a:cubicBezTo>
                    <a:cubicBezTo>
                      <a:pt x="85" y="391"/>
                      <a:pt x="85" y="391"/>
                      <a:pt x="85" y="391"/>
                    </a:cubicBezTo>
                    <a:cubicBezTo>
                      <a:pt x="136" y="397"/>
                      <a:pt x="191" y="404"/>
                      <a:pt x="213" y="408"/>
                    </a:cubicBezTo>
                    <a:cubicBezTo>
                      <a:pt x="258" y="416"/>
                      <a:pt x="287" y="418"/>
                      <a:pt x="287" y="418"/>
                    </a:cubicBezTo>
                    <a:cubicBezTo>
                      <a:pt x="324" y="654"/>
                      <a:pt x="324" y="654"/>
                      <a:pt x="324" y="654"/>
                    </a:cubicBezTo>
                    <a:cubicBezTo>
                      <a:pt x="337" y="663"/>
                      <a:pt x="337" y="663"/>
                      <a:pt x="337" y="663"/>
                    </a:cubicBezTo>
                    <a:cubicBezTo>
                      <a:pt x="342" y="712"/>
                      <a:pt x="342" y="712"/>
                      <a:pt x="342" y="712"/>
                    </a:cubicBezTo>
                    <a:cubicBezTo>
                      <a:pt x="332" y="712"/>
                      <a:pt x="332" y="712"/>
                      <a:pt x="332" y="712"/>
                    </a:cubicBezTo>
                    <a:cubicBezTo>
                      <a:pt x="332" y="712"/>
                      <a:pt x="339" y="751"/>
                      <a:pt x="347" y="755"/>
                    </a:cubicBezTo>
                    <a:cubicBezTo>
                      <a:pt x="355" y="760"/>
                      <a:pt x="423" y="759"/>
                      <a:pt x="428" y="752"/>
                    </a:cubicBezTo>
                    <a:cubicBezTo>
                      <a:pt x="431" y="746"/>
                      <a:pt x="441" y="543"/>
                      <a:pt x="444" y="461"/>
                    </a:cubicBezTo>
                    <a:cubicBezTo>
                      <a:pt x="451" y="462"/>
                      <a:pt x="460" y="463"/>
                      <a:pt x="467" y="463"/>
                    </a:cubicBezTo>
                    <a:cubicBezTo>
                      <a:pt x="481" y="463"/>
                      <a:pt x="492" y="463"/>
                      <a:pt x="492" y="455"/>
                    </a:cubicBezTo>
                    <a:cubicBezTo>
                      <a:pt x="492" y="448"/>
                      <a:pt x="479" y="443"/>
                      <a:pt x="470" y="443"/>
                    </a:cubicBezTo>
                    <a:cubicBezTo>
                      <a:pt x="462" y="443"/>
                      <a:pt x="455" y="443"/>
                      <a:pt x="455" y="443"/>
                    </a:cubicBezTo>
                    <a:cubicBezTo>
                      <a:pt x="445" y="434"/>
                      <a:pt x="445" y="434"/>
                      <a:pt x="445" y="434"/>
                    </a:cubicBezTo>
                    <a:cubicBezTo>
                      <a:pt x="446" y="430"/>
                      <a:pt x="446" y="427"/>
                      <a:pt x="446" y="427"/>
                    </a:cubicBezTo>
                    <a:cubicBezTo>
                      <a:pt x="446" y="427"/>
                      <a:pt x="526" y="428"/>
                      <a:pt x="547" y="429"/>
                    </a:cubicBezTo>
                    <a:cubicBezTo>
                      <a:pt x="559" y="429"/>
                      <a:pt x="562" y="412"/>
                      <a:pt x="561" y="398"/>
                    </a:cubicBezTo>
                    <a:cubicBezTo>
                      <a:pt x="563" y="399"/>
                      <a:pt x="564" y="399"/>
                      <a:pt x="566" y="400"/>
                    </a:cubicBezTo>
                    <a:cubicBezTo>
                      <a:pt x="564" y="418"/>
                      <a:pt x="563" y="447"/>
                      <a:pt x="569" y="452"/>
                    </a:cubicBezTo>
                    <a:cubicBezTo>
                      <a:pt x="579" y="458"/>
                      <a:pt x="584" y="452"/>
                      <a:pt x="592" y="439"/>
                    </a:cubicBezTo>
                    <a:cubicBezTo>
                      <a:pt x="598" y="430"/>
                      <a:pt x="588" y="404"/>
                      <a:pt x="582" y="390"/>
                    </a:cubicBezTo>
                    <a:cubicBezTo>
                      <a:pt x="583" y="390"/>
                      <a:pt x="584" y="388"/>
                      <a:pt x="585" y="387"/>
                    </a:cubicBezTo>
                    <a:cubicBezTo>
                      <a:pt x="586" y="388"/>
                      <a:pt x="587" y="388"/>
                      <a:pt x="588" y="388"/>
                    </a:cubicBezTo>
                    <a:cubicBezTo>
                      <a:pt x="590" y="388"/>
                      <a:pt x="592" y="387"/>
                      <a:pt x="593" y="385"/>
                    </a:cubicBezTo>
                    <a:cubicBezTo>
                      <a:pt x="593" y="385"/>
                      <a:pt x="594" y="385"/>
                      <a:pt x="594" y="385"/>
                    </a:cubicBezTo>
                    <a:cubicBezTo>
                      <a:pt x="596" y="385"/>
                      <a:pt x="598" y="384"/>
                      <a:pt x="598" y="382"/>
                    </a:cubicBezTo>
                    <a:lnTo>
                      <a:pt x="598" y="377"/>
                    </a:lnTo>
                    <a:close/>
                  </a:path>
                </a:pathLst>
              </a:custGeom>
              <a:solidFill>
                <a:srgbClr val="6AE7FF">
                  <a:alpha val="70000"/>
                </a:srgb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7" name="Oval 7"/>
              <p:cNvSpPr/>
              <p:nvPr/>
            </p:nvSpPr>
            <p:spPr bwMode="auto">
              <a:xfrm>
                <a:off x="6167438" y="1479551"/>
                <a:ext cx="290512" cy="290513"/>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grpSp>
      <p:grpSp>
        <p:nvGrpSpPr>
          <p:cNvPr id="38" name="组合 37"/>
          <p:cNvGrpSpPr/>
          <p:nvPr/>
        </p:nvGrpSpPr>
        <p:grpSpPr>
          <a:xfrm>
            <a:off x="695325" y="3004008"/>
            <a:ext cx="8826705" cy="1712913"/>
            <a:chOff x="695325" y="3004008"/>
            <a:chExt cx="8826705" cy="1712913"/>
          </a:xfrm>
        </p:grpSpPr>
        <p:sp>
          <p:nvSpPr>
            <p:cNvPr id="39" name="任意多边形: 形状 46"/>
            <p:cNvSpPr/>
            <p:nvPr/>
          </p:nvSpPr>
          <p:spPr bwMode="auto">
            <a:xfrm>
              <a:off x="695325" y="3266583"/>
              <a:ext cx="7495582" cy="1179513"/>
            </a:xfrm>
            <a:custGeom>
              <a:avLst/>
              <a:gdLst>
                <a:gd name="connsiteX0" fmla="*/ 0 w 7495582"/>
                <a:gd name="connsiteY0" fmla="*/ 0 h 1179513"/>
                <a:gd name="connsiteX1" fmla="*/ 2394338 w 7495582"/>
                <a:gd name="connsiteY1" fmla="*/ 0 h 1179513"/>
                <a:gd name="connsiteX2" fmla="*/ 4152732 w 7495582"/>
                <a:gd name="connsiteY2" fmla="*/ 0 h 1179513"/>
                <a:gd name="connsiteX3" fmla="*/ 6547070 w 7495582"/>
                <a:gd name="connsiteY3" fmla="*/ 0 h 1179513"/>
                <a:gd name="connsiteX4" fmla="*/ 7069150 w 7495582"/>
                <a:gd name="connsiteY4" fmla="*/ 582613 h 1179513"/>
                <a:gd name="connsiteX5" fmla="*/ 7487612 w 7495582"/>
                <a:gd name="connsiteY5" fmla="*/ 469900 h 1179513"/>
                <a:gd name="connsiteX6" fmla="*/ 7495582 w 7495582"/>
                <a:gd name="connsiteY6" fmla="*/ 477838 h 1179513"/>
                <a:gd name="connsiteX7" fmla="*/ 7079114 w 7495582"/>
                <a:gd name="connsiteY7" fmla="*/ 590550 h 1179513"/>
                <a:gd name="connsiteX8" fmla="*/ 7495582 w 7495582"/>
                <a:gd name="connsiteY8" fmla="*/ 703263 h 1179513"/>
                <a:gd name="connsiteX9" fmla="*/ 7487612 w 7495582"/>
                <a:gd name="connsiteY9" fmla="*/ 709613 h 1179513"/>
                <a:gd name="connsiteX10" fmla="*/ 7069150 w 7495582"/>
                <a:gd name="connsiteY10" fmla="*/ 596900 h 1179513"/>
                <a:gd name="connsiteX11" fmla="*/ 6547070 w 7495582"/>
                <a:gd name="connsiteY11" fmla="*/ 1179513 h 1179513"/>
                <a:gd name="connsiteX12" fmla="*/ 4152732 w 7495582"/>
                <a:gd name="connsiteY12" fmla="*/ 1179513 h 1179513"/>
                <a:gd name="connsiteX13" fmla="*/ 2394338 w 7495582"/>
                <a:gd name="connsiteY13" fmla="*/ 1179513 h 1179513"/>
                <a:gd name="connsiteX14" fmla="*/ 0 w 7495582"/>
                <a:gd name="connsiteY14" fmla="*/ 1179513 h 1179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95582" h="1179513">
                  <a:moveTo>
                    <a:pt x="0" y="0"/>
                  </a:moveTo>
                  <a:lnTo>
                    <a:pt x="2394338" y="0"/>
                  </a:lnTo>
                  <a:lnTo>
                    <a:pt x="4152732" y="0"/>
                  </a:lnTo>
                  <a:lnTo>
                    <a:pt x="6547070" y="0"/>
                  </a:lnTo>
                  <a:lnTo>
                    <a:pt x="7069150" y="582613"/>
                  </a:lnTo>
                  <a:lnTo>
                    <a:pt x="7487612" y="469900"/>
                  </a:lnTo>
                  <a:lnTo>
                    <a:pt x="7495582" y="477838"/>
                  </a:lnTo>
                  <a:lnTo>
                    <a:pt x="7079114" y="590550"/>
                  </a:lnTo>
                  <a:lnTo>
                    <a:pt x="7495582" y="703263"/>
                  </a:lnTo>
                  <a:lnTo>
                    <a:pt x="7487612" y="709613"/>
                  </a:lnTo>
                  <a:lnTo>
                    <a:pt x="7069150" y="596900"/>
                  </a:lnTo>
                  <a:lnTo>
                    <a:pt x="6547070" y="1179513"/>
                  </a:lnTo>
                  <a:lnTo>
                    <a:pt x="4152732" y="1179513"/>
                  </a:lnTo>
                  <a:lnTo>
                    <a:pt x="2394338" y="1179513"/>
                  </a:lnTo>
                  <a:lnTo>
                    <a:pt x="0" y="1179513"/>
                  </a:lnTo>
                  <a:close/>
                </a:path>
              </a:pathLst>
            </a:custGeom>
            <a:solidFill>
              <a:srgbClr val="6AE7FF">
                <a:alpha val="50000"/>
              </a:srgbClr>
            </a:solidFill>
            <a:ln>
              <a:noFill/>
            </a:ln>
          </p:spPr>
          <p:txBody>
            <a:bodyPr wrap="square" anchor="ctr">
              <a:noAutofit/>
            </a:bodyPr>
            <a:lstStyle/>
            <a:p>
              <a:pPr algn="ctr"/>
            </a:p>
          </p:txBody>
        </p:sp>
        <p:grpSp>
          <p:nvGrpSpPr>
            <p:cNvPr id="40" name="Group 9"/>
            <p:cNvGrpSpPr/>
            <p:nvPr/>
          </p:nvGrpSpPr>
          <p:grpSpPr>
            <a:xfrm>
              <a:off x="8175830" y="3004008"/>
              <a:ext cx="1346200" cy="1712913"/>
              <a:chOff x="4575175" y="2673351"/>
              <a:chExt cx="1346200" cy="1712913"/>
            </a:xfrm>
            <a:solidFill>
              <a:schemeClr val="accent5"/>
            </a:solidFill>
          </p:grpSpPr>
          <p:sp>
            <p:nvSpPr>
              <p:cNvPr id="41" name="Freeform: Shape 11"/>
              <p:cNvSpPr/>
              <p:nvPr/>
            </p:nvSpPr>
            <p:spPr bwMode="auto">
              <a:xfrm>
                <a:off x="4575175" y="2673351"/>
                <a:ext cx="1346200" cy="1712913"/>
              </a:xfrm>
              <a:custGeom>
                <a:avLst/>
                <a:gdLst>
                  <a:gd name="T0" fmla="*/ 598 w 598"/>
                  <a:gd name="T1" fmla="*/ 378 h 760"/>
                  <a:gd name="T2" fmla="*/ 594 w 598"/>
                  <a:gd name="T3" fmla="*/ 374 h 760"/>
                  <a:gd name="T4" fmla="*/ 593 w 598"/>
                  <a:gd name="T5" fmla="*/ 375 h 760"/>
                  <a:gd name="T6" fmla="*/ 588 w 598"/>
                  <a:gd name="T7" fmla="*/ 371 h 760"/>
                  <a:gd name="T8" fmla="*/ 585 w 598"/>
                  <a:gd name="T9" fmla="*/ 373 h 760"/>
                  <a:gd name="T10" fmla="*/ 582 w 598"/>
                  <a:gd name="T11" fmla="*/ 369 h 760"/>
                  <a:gd name="T12" fmla="*/ 592 w 598"/>
                  <a:gd name="T13" fmla="*/ 320 h 760"/>
                  <a:gd name="T14" fmla="*/ 569 w 598"/>
                  <a:gd name="T15" fmla="*/ 308 h 760"/>
                  <a:gd name="T16" fmla="*/ 566 w 598"/>
                  <a:gd name="T17" fmla="*/ 360 h 760"/>
                  <a:gd name="T18" fmla="*/ 561 w 598"/>
                  <a:gd name="T19" fmla="*/ 361 h 760"/>
                  <a:gd name="T20" fmla="*/ 547 w 598"/>
                  <a:gd name="T21" fmla="*/ 331 h 760"/>
                  <a:gd name="T22" fmla="*/ 446 w 598"/>
                  <a:gd name="T23" fmla="*/ 333 h 760"/>
                  <a:gd name="T24" fmla="*/ 445 w 598"/>
                  <a:gd name="T25" fmla="*/ 325 h 760"/>
                  <a:gd name="T26" fmla="*/ 455 w 598"/>
                  <a:gd name="T27" fmla="*/ 316 h 760"/>
                  <a:gd name="T28" fmla="*/ 470 w 598"/>
                  <a:gd name="T29" fmla="*/ 316 h 760"/>
                  <a:gd name="T30" fmla="*/ 492 w 598"/>
                  <a:gd name="T31" fmla="*/ 304 h 760"/>
                  <a:gd name="T32" fmla="*/ 467 w 598"/>
                  <a:gd name="T33" fmla="*/ 297 h 760"/>
                  <a:gd name="T34" fmla="*/ 444 w 598"/>
                  <a:gd name="T35" fmla="*/ 299 h 760"/>
                  <a:gd name="T36" fmla="*/ 428 w 598"/>
                  <a:gd name="T37" fmla="*/ 8 h 760"/>
                  <a:gd name="T38" fmla="*/ 347 w 598"/>
                  <a:gd name="T39" fmla="*/ 4 h 760"/>
                  <a:gd name="T40" fmla="*/ 332 w 598"/>
                  <a:gd name="T41" fmla="*/ 47 h 760"/>
                  <a:gd name="T42" fmla="*/ 342 w 598"/>
                  <a:gd name="T43" fmla="*/ 47 h 760"/>
                  <a:gd name="T44" fmla="*/ 337 w 598"/>
                  <a:gd name="T45" fmla="*/ 97 h 760"/>
                  <a:gd name="T46" fmla="*/ 324 w 598"/>
                  <a:gd name="T47" fmla="*/ 105 h 760"/>
                  <a:gd name="T48" fmla="*/ 287 w 598"/>
                  <a:gd name="T49" fmla="*/ 341 h 760"/>
                  <a:gd name="T50" fmla="*/ 213 w 598"/>
                  <a:gd name="T51" fmla="*/ 352 h 760"/>
                  <a:gd name="T52" fmla="*/ 85 w 598"/>
                  <a:gd name="T53" fmla="*/ 368 h 760"/>
                  <a:gd name="T54" fmla="*/ 64 w 598"/>
                  <a:gd name="T55" fmla="*/ 242 h 760"/>
                  <a:gd name="T56" fmla="*/ 9 w 598"/>
                  <a:gd name="T57" fmla="*/ 242 h 760"/>
                  <a:gd name="T58" fmla="*/ 0 w 598"/>
                  <a:gd name="T59" fmla="*/ 376 h 760"/>
                  <a:gd name="T60" fmla="*/ 4 w 598"/>
                  <a:gd name="T61" fmla="*/ 378 h 760"/>
                  <a:gd name="T62" fmla="*/ 4 w 598"/>
                  <a:gd name="T63" fmla="*/ 382 h 760"/>
                  <a:gd name="T64" fmla="*/ 0 w 598"/>
                  <a:gd name="T65" fmla="*/ 384 h 760"/>
                  <a:gd name="T66" fmla="*/ 9 w 598"/>
                  <a:gd name="T67" fmla="*/ 518 h 760"/>
                  <a:gd name="T68" fmla="*/ 64 w 598"/>
                  <a:gd name="T69" fmla="*/ 518 h 760"/>
                  <a:gd name="T70" fmla="*/ 85 w 598"/>
                  <a:gd name="T71" fmla="*/ 392 h 760"/>
                  <a:gd name="T72" fmla="*/ 213 w 598"/>
                  <a:gd name="T73" fmla="*/ 408 h 760"/>
                  <a:gd name="T74" fmla="*/ 287 w 598"/>
                  <a:gd name="T75" fmla="*/ 419 h 760"/>
                  <a:gd name="T76" fmla="*/ 324 w 598"/>
                  <a:gd name="T77" fmla="*/ 655 h 760"/>
                  <a:gd name="T78" fmla="*/ 337 w 598"/>
                  <a:gd name="T79" fmla="*/ 663 h 760"/>
                  <a:gd name="T80" fmla="*/ 342 w 598"/>
                  <a:gd name="T81" fmla="*/ 713 h 760"/>
                  <a:gd name="T82" fmla="*/ 332 w 598"/>
                  <a:gd name="T83" fmla="*/ 713 h 760"/>
                  <a:gd name="T84" fmla="*/ 347 w 598"/>
                  <a:gd name="T85" fmla="*/ 756 h 760"/>
                  <a:gd name="T86" fmla="*/ 428 w 598"/>
                  <a:gd name="T87" fmla="*/ 752 h 760"/>
                  <a:gd name="T88" fmla="*/ 444 w 598"/>
                  <a:gd name="T89" fmla="*/ 461 h 760"/>
                  <a:gd name="T90" fmla="*/ 467 w 598"/>
                  <a:gd name="T91" fmla="*/ 463 h 760"/>
                  <a:gd name="T92" fmla="*/ 492 w 598"/>
                  <a:gd name="T93" fmla="*/ 456 h 760"/>
                  <a:gd name="T94" fmla="*/ 470 w 598"/>
                  <a:gd name="T95" fmla="*/ 444 h 760"/>
                  <a:gd name="T96" fmla="*/ 455 w 598"/>
                  <a:gd name="T97" fmla="*/ 444 h 760"/>
                  <a:gd name="T98" fmla="*/ 445 w 598"/>
                  <a:gd name="T99" fmla="*/ 435 h 760"/>
                  <a:gd name="T100" fmla="*/ 446 w 598"/>
                  <a:gd name="T101" fmla="*/ 427 h 760"/>
                  <a:gd name="T102" fmla="*/ 547 w 598"/>
                  <a:gd name="T103" fmla="*/ 429 h 760"/>
                  <a:gd name="T104" fmla="*/ 561 w 598"/>
                  <a:gd name="T105" fmla="*/ 399 h 760"/>
                  <a:gd name="T106" fmla="*/ 566 w 598"/>
                  <a:gd name="T107" fmla="*/ 400 h 760"/>
                  <a:gd name="T108" fmla="*/ 569 w 598"/>
                  <a:gd name="T109" fmla="*/ 452 h 760"/>
                  <a:gd name="T110" fmla="*/ 592 w 598"/>
                  <a:gd name="T111" fmla="*/ 440 h 760"/>
                  <a:gd name="T112" fmla="*/ 582 w 598"/>
                  <a:gd name="T113" fmla="*/ 391 h 760"/>
                  <a:gd name="T114" fmla="*/ 585 w 598"/>
                  <a:gd name="T115" fmla="*/ 387 h 760"/>
                  <a:gd name="T116" fmla="*/ 588 w 598"/>
                  <a:gd name="T117" fmla="*/ 389 h 760"/>
                  <a:gd name="T118" fmla="*/ 593 w 598"/>
                  <a:gd name="T119" fmla="*/ 385 h 760"/>
                  <a:gd name="T120" fmla="*/ 594 w 598"/>
                  <a:gd name="T121" fmla="*/ 386 h 760"/>
                  <a:gd name="T122" fmla="*/ 598 w 598"/>
                  <a:gd name="T123" fmla="*/ 382 h 760"/>
                  <a:gd name="T124" fmla="*/ 598 w 598"/>
                  <a:gd name="T125" fmla="*/ 378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98" h="760">
                    <a:moveTo>
                      <a:pt x="598" y="378"/>
                    </a:moveTo>
                    <a:cubicBezTo>
                      <a:pt x="598" y="376"/>
                      <a:pt x="596" y="374"/>
                      <a:pt x="594" y="374"/>
                    </a:cubicBezTo>
                    <a:cubicBezTo>
                      <a:pt x="594" y="374"/>
                      <a:pt x="593" y="374"/>
                      <a:pt x="593" y="375"/>
                    </a:cubicBezTo>
                    <a:cubicBezTo>
                      <a:pt x="592" y="373"/>
                      <a:pt x="590" y="371"/>
                      <a:pt x="588" y="371"/>
                    </a:cubicBezTo>
                    <a:cubicBezTo>
                      <a:pt x="587" y="371"/>
                      <a:pt x="586" y="372"/>
                      <a:pt x="585" y="373"/>
                    </a:cubicBezTo>
                    <a:cubicBezTo>
                      <a:pt x="584" y="371"/>
                      <a:pt x="583" y="370"/>
                      <a:pt x="582" y="369"/>
                    </a:cubicBezTo>
                    <a:cubicBezTo>
                      <a:pt x="588" y="356"/>
                      <a:pt x="598" y="330"/>
                      <a:pt x="592" y="320"/>
                    </a:cubicBezTo>
                    <a:cubicBezTo>
                      <a:pt x="584" y="307"/>
                      <a:pt x="579" y="301"/>
                      <a:pt x="569" y="308"/>
                    </a:cubicBezTo>
                    <a:cubicBezTo>
                      <a:pt x="563" y="312"/>
                      <a:pt x="564" y="341"/>
                      <a:pt x="566" y="360"/>
                    </a:cubicBezTo>
                    <a:cubicBezTo>
                      <a:pt x="564" y="360"/>
                      <a:pt x="563" y="361"/>
                      <a:pt x="561" y="361"/>
                    </a:cubicBezTo>
                    <a:cubicBezTo>
                      <a:pt x="562" y="347"/>
                      <a:pt x="559" y="331"/>
                      <a:pt x="547" y="331"/>
                    </a:cubicBezTo>
                    <a:cubicBezTo>
                      <a:pt x="526" y="332"/>
                      <a:pt x="446" y="333"/>
                      <a:pt x="446" y="333"/>
                    </a:cubicBezTo>
                    <a:cubicBezTo>
                      <a:pt x="446" y="333"/>
                      <a:pt x="446" y="330"/>
                      <a:pt x="445" y="325"/>
                    </a:cubicBezTo>
                    <a:cubicBezTo>
                      <a:pt x="455" y="316"/>
                      <a:pt x="455" y="316"/>
                      <a:pt x="455" y="316"/>
                    </a:cubicBezTo>
                    <a:cubicBezTo>
                      <a:pt x="470" y="316"/>
                      <a:pt x="470" y="316"/>
                      <a:pt x="470" y="316"/>
                    </a:cubicBezTo>
                    <a:cubicBezTo>
                      <a:pt x="479" y="316"/>
                      <a:pt x="492" y="311"/>
                      <a:pt x="492" y="304"/>
                    </a:cubicBezTo>
                    <a:cubicBezTo>
                      <a:pt x="492" y="297"/>
                      <a:pt x="481" y="297"/>
                      <a:pt x="467" y="297"/>
                    </a:cubicBezTo>
                    <a:cubicBezTo>
                      <a:pt x="460" y="297"/>
                      <a:pt x="451" y="298"/>
                      <a:pt x="444" y="299"/>
                    </a:cubicBezTo>
                    <a:cubicBezTo>
                      <a:pt x="441" y="217"/>
                      <a:pt x="431" y="14"/>
                      <a:pt x="428" y="8"/>
                    </a:cubicBezTo>
                    <a:cubicBezTo>
                      <a:pt x="423" y="1"/>
                      <a:pt x="355" y="0"/>
                      <a:pt x="347" y="4"/>
                    </a:cubicBezTo>
                    <a:cubicBezTo>
                      <a:pt x="339" y="9"/>
                      <a:pt x="332" y="47"/>
                      <a:pt x="332" y="47"/>
                    </a:cubicBezTo>
                    <a:cubicBezTo>
                      <a:pt x="342" y="47"/>
                      <a:pt x="342" y="47"/>
                      <a:pt x="342" y="47"/>
                    </a:cubicBezTo>
                    <a:cubicBezTo>
                      <a:pt x="337" y="97"/>
                      <a:pt x="337" y="97"/>
                      <a:pt x="337" y="97"/>
                    </a:cubicBezTo>
                    <a:cubicBezTo>
                      <a:pt x="324" y="105"/>
                      <a:pt x="324" y="105"/>
                      <a:pt x="324" y="105"/>
                    </a:cubicBezTo>
                    <a:cubicBezTo>
                      <a:pt x="287" y="341"/>
                      <a:pt x="287" y="341"/>
                      <a:pt x="287" y="341"/>
                    </a:cubicBezTo>
                    <a:cubicBezTo>
                      <a:pt x="287" y="341"/>
                      <a:pt x="258" y="344"/>
                      <a:pt x="213" y="352"/>
                    </a:cubicBezTo>
                    <a:cubicBezTo>
                      <a:pt x="191" y="355"/>
                      <a:pt x="136" y="362"/>
                      <a:pt x="85" y="368"/>
                    </a:cubicBezTo>
                    <a:cubicBezTo>
                      <a:pt x="64" y="242"/>
                      <a:pt x="64" y="242"/>
                      <a:pt x="64" y="242"/>
                    </a:cubicBezTo>
                    <a:cubicBezTo>
                      <a:pt x="9" y="242"/>
                      <a:pt x="9" y="242"/>
                      <a:pt x="9" y="242"/>
                    </a:cubicBezTo>
                    <a:cubicBezTo>
                      <a:pt x="0" y="376"/>
                      <a:pt x="0" y="376"/>
                      <a:pt x="0" y="376"/>
                    </a:cubicBezTo>
                    <a:cubicBezTo>
                      <a:pt x="4" y="378"/>
                      <a:pt x="4" y="378"/>
                      <a:pt x="4" y="378"/>
                    </a:cubicBezTo>
                    <a:cubicBezTo>
                      <a:pt x="4" y="382"/>
                      <a:pt x="4" y="382"/>
                      <a:pt x="4" y="382"/>
                    </a:cubicBezTo>
                    <a:cubicBezTo>
                      <a:pt x="0" y="384"/>
                      <a:pt x="0" y="384"/>
                      <a:pt x="0" y="384"/>
                    </a:cubicBezTo>
                    <a:cubicBezTo>
                      <a:pt x="9" y="518"/>
                      <a:pt x="9" y="518"/>
                      <a:pt x="9" y="518"/>
                    </a:cubicBezTo>
                    <a:cubicBezTo>
                      <a:pt x="64" y="518"/>
                      <a:pt x="64" y="518"/>
                      <a:pt x="64" y="518"/>
                    </a:cubicBezTo>
                    <a:cubicBezTo>
                      <a:pt x="85" y="392"/>
                      <a:pt x="85" y="392"/>
                      <a:pt x="85" y="392"/>
                    </a:cubicBezTo>
                    <a:cubicBezTo>
                      <a:pt x="136" y="398"/>
                      <a:pt x="191" y="405"/>
                      <a:pt x="213" y="408"/>
                    </a:cubicBezTo>
                    <a:cubicBezTo>
                      <a:pt x="258" y="416"/>
                      <a:pt x="287" y="419"/>
                      <a:pt x="287" y="419"/>
                    </a:cubicBezTo>
                    <a:cubicBezTo>
                      <a:pt x="324" y="655"/>
                      <a:pt x="324" y="655"/>
                      <a:pt x="324" y="655"/>
                    </a:cubicBezTo>
                    <a:cubicBezTo>
                      <a:pt x="337" y="663"/>
                      <a:pt x="337" y="663"/>
                      <a:pt x="337" y="663"/>
                    </a:cubicBezTo>
                    <a:cubicBezTo>
                      <a:pt x="342" y="713"/>
                      <a:pt x="342" y="713"/>
                      <a:pt x="342" y="713"/>
                    </a:cubicBezTo>
                    <a:cubicBezTo>
                      <a:pt x="332" y="713"/>
                      <a:pt x="332" y="713"/>
                      <a:pt x="332" y="713"/>
                    </a:cubicBezTo>
                    <a:cubicBezTo>
                      <a:pt x="332" y="713"/>
                      <a:pt x="339" y="751"/>
                      <a:pt x="347" y="756"/>
                    </a:cubicBezTo>
                    <a:cubicBezTo>
                      <a:pt x="355" y="760"/>
                      <a:pt x="423" y="759"/>
                      <a:pt x="428" y="752"/>
                    </a:cubicBezTo>
                    <a:cubicBezTo>
                      <a:pt x="431" y="746"/>
                      <a:pt x="441" y="543"/>
                      <a:pt x="444" y="461"/>
                    </a:cubicBezTo>
                    <a:cubicBezTo>
                      <a:pt x="451" y="462"/>
                      <a:pt x="460" y="463"/>
                      <a:pt x="467" y="463"/>
                    </a:cubicBezTo>
                    <a:cubicBezTo>
                      <a:pt x="481" y="463"/>
                      <a:pt x="492" y="463"/>
                      <a:pt x="492" y="456"/>
                    </a:cubicBezTo>
                    <a:cubicBezTo>
                      <a:pt x="492" y="449"/>
                      <a:pt x="479" y="444"/>
                      <a:pt x="470" y="444"/>
                    </a:cubicBezTo>
                    <a:cubicBezTo>
                      <a:pt x="462" y="444"/>
                      <a:pt x="455" y="444"/>
                      <a:pt x="455" y="444"/>
                    </a:cubicBezTo>
                    <a:cubicBezTo>
                      <a:pt x="445" y="435"/>
                      <a:pt x="445" y="435"/>
                      <a:pt x="445" y="435"/>
                    </a:cubicBezTo>
                    <a:cubicBezTo>
                      <a:pt x="446" y="430"/>
                      <a:pt x="446" y="427"/>
                      <a:pt x="446" y="427"/>
                    </a:cubicBezTo>
                    <a:cubicBezTo>
                      <a:pt x="446" y="427"/>
                      <a:pt x="526" y="428"/>
                      <a:pt x="547" y="429"/>
                    </a:cubicBezTo>
                    <a:cubicBezTo>
                      <a:pt x="559" y="429"/>
                      <a:pt x="562" y="413"/>
                      <a:pt x="561" y="399"/>
                    </a:cubicBezTo>
                    <a:cubicBezTo>
                      <a:pt x="563" y="399"/>
                      <a:pt x="564" y="400"/>
                      <a:pt x="566" y="400"/>
                    </a:cubicBezTo>
                    <a:cubicBezTo>
                      <a:pt x="564" y="419"/>
                      <a:pt x="563" y="448"/>
                      <a:pt x="569" y="452"/>
                    </a:cubicBezTo>
                    <a:cubicBezTo>
                      <a:pt x="579" y="459"/>
                      <a:pt x="584" y="453"/>
                      <a:pt x="592" y="440"/>
                    </a:cubicBezTo>
                    <a:cubicBezTo>
                      <a:pt x="598" y="430"/>
                      <a:pt x="588" y="404"/>
                      <a:pt x="582" y="391"/>
                    </a:cubicBezTo>
                    <a:cubicBezTo>
                      <a:pt x="583" y="390"/>
                      <a:pt x="584" y="389"/>
                      <a:pt x="585" y="387"/>
                    </a:cubicBezTo>
                    <a:cubicBezTo>
                      <a:pt x="586" y="388"/>
                      <a:pt x="587" y="389"/>
                      <a:pt x="588" y="389"/>
                    </a:cubicBezTo>
                    <a:cubicBezTo>
                      <a:pt x="590" y="389"/>
                      <a:pt x="592" y="387"/>
                      <a:pt x="593" y="385"/>
                    </a:cubicBezTo>
                    <a:cubicBezTo>
                      <a:pt x="593" y="386"/>
                      <a:pt x="594" y="386"/>
                      <a:pt x="594" y="386"/>
                    </a:cubicBezTo>
                    <a:cubicBezTo>
                      <a:pt x="596" y="386"/>
                      <a:pt x="598" y="384"/>
                      <a:pt x="598" y="382"/>
                    </a:cubicBezTo>
                    <a:lnTo>
                      <a:pt x="598" y="378"/>
                    </a:lnTo>
                    <a:close/>
                  </a:path>
                </a:pathLst>
              </a:custGeom>
              <a:solidFill>
                <a:srgbClr val="6AE7FF">
                  <a:alpha val="50000"/>
                </a:srgb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 name="Oval 12"/>
              <p:cNvSpPr/>
              <p:nvPr/>
            </p:nvSpPr>
            <p:spPr bwMode="auto">
              <a:xfrm>
                <a:off x="5257800" y="3386138"/>
                <a:ext cx="290512" cy="287338"/>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grpSp>
      <p:grpSp>
        <p:nvGrpSpPr>
          <p:cNvPr id="43" name="组合 42"/>
          <p:cNvGrpSpPr/>
          <p:nvPr/>
        </p:nvGrpSpPr>
        <p:grpSpPr>
          <a:xfrm>
            <a:off x="695325" y="4443391"/>
            <a:ext cx="10182525" cy="1712913"/>
            <a:chOff x="695325" y="4443391"/>
            <a:chExt cx="10182525" cy="1712913"/>
          </a:xfrm>
        </p:grpSpPr>
        <p:sp>
          <p:nvSpPr>
            <p:cNvPr id="44" name="任意多边形: 形状 47"/>
            <p:cNvSpPr/>
            <p:nvPr/>
          </p:nvSpPr>
          <p:spPr bwMode="auto">
            <a:xfrm>
              <a:off x="695325" y="4709603"/>
              <a:ext cx="8864088" cy="1181100"/>
            </a:xfrm>
            <a:custGeom>
              <a:avLst/>
              <a:gdLst>
                <a:gd name="connsiteX0" fmla="*/ 0 w 8864088"/>
                <a:gd name="connsiteY0" fmla="*/ 0 h 1181100"/>
                <a:gd name="connsiteX1" fmla="*/ 2394338 w 8864088"/>
                <a:gd name="connsiteY1" fmla="*/ 0 h 1181100"/>
                <a:gd name="connsiteX2" fmla="*/ 5639398 w 8864088"/>
                <a:gd name="connsiteY2" fmla="*/ 0 h 1181100"/>
                <a:gd name="connsiteX3" fmla="*/ 8033736 w 8864088"/>
                <a:gd name="connsiteY3" fmla="*/ 0 h 1181100"/>
                <a:gd name="connsiteX4" fmla="*/ 8492179 w 8864088"/>
                <a:gd name="connsiteY4" fmla="*/ 582613 h 1181100"/>
                <a:gd name="connsiteX5" fmla="*/ 8858565 w 8864088"/>
                <a:gd name="connsiteY5" fmla="*/ 471488 h 1181100"/>
                <a:gd name="connsiteX6" fmla="*/ 8864088 w 8864088"/>
                <a:gd name="connsiteY6" fmla="*/ 479425 h 1181100"/>
                <a:gd name="connsiteX7" fmla="*/ 8501385 w 8864088"/>
                <a:gd name="connsiteY7" fmla="*/ 590550 h 1181100"/>
                <a:gd name="connsiteX8" fmla="*/ 8864088 w 8864088"/>
                <a:gd name="connsiteY8" fmla="*/ 703263 h 1181100"/>
                <a:gd name="connsiteX9" fmla="*/ 8858565 w 8864088"/>
                <a:gd name="connsiteY9" fmla="*/ 711200 h 1181100"/>
                <a:gd name="connsiteX10" fmla="*/ 8492179 w 8864088"/>
                <a:gd name="connsiteY10" fmla="*/ 598488 h 1181100"/>
                <a:gd name="connsiteX11" fmla="*/ 8033736 w 8864088"/>
                <a:gd name="connsiteY11" fmla="*/ 1181100 h 1181100"/>
                <a:gd name="connsiteX12" fmla="*/ 5639398 w 8864088"/>
                <a:gd name="connsiteY12" fmla="*/ 1181100 h 1181100"/>
                <a:gd name="connsiteX13" fmla="*/ 2394338 w 8864088"/>
                <a:gd name="connsiteY13" fmla="*/ 1181100 h 1181100"/>
                <a:gd name="connsiteX14" fmla="*/ 0 w 8864088"/>
                <a:gd name="connsiteY14" fmla="*/ 118110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864088" h="1181100">
                  <a:moveTo>
                    <a:pt x="0" y="0"/>
                  </a:moveTo>
                  <a:lnTo>
                    <a:pt x="2394338" y="0"/>
                  </a:lnTo>
                  <a:lnTo>
                    <a:pt x="5639398" y="0"/>
                  </a:lnTo>
                  <a:lnTo>
                    <a:pt x="8033736" y="0"/>
                  </a:lnTo>
                  <a:lnTo>
                    <a:pt x="8492179" y="582613"/>
                  </a:lnTo>
                  <a:lnTo>
                    <a:pt x="8858565" y="471488"/>
                  </a:lnTo>
                  <a:lnTo>
                    <a:pt x="8864088" y="479425"/>
                  </a:lnTo>
                  <a:lnTo>
                    <a:pt x="8501385" y="590550"/>
                  </a:lnTo>
                  <a:lnTo>
                    <a:pt x="8864088" y="703263"/>
                  </a:lnTo>
                  <a:lnTo>
                    <a:pt x="8858565" y="711200"/>
                  </a:lnTo>
                  <a:lnTo>
                    <a:pt x="8492179" y="598488"/>
                  </a:lnTo>
                  <a:lnTo>
                    <a:pt x="8033736" y="1181100"/>
                  </a:lnTo>
                  <a:lnTo>
                    <a:pt x="5639398" y="1181100"/>
                  </a:lnTo>
                  <a:lnTo>
                    <a:pt x="2394338" y="1181100"/>
                  </a:lnTo>
                  <a:lnTo>
                    <a:pt x="0" y="1181100"/>
                  </a:lnTo>
                  <a:close/>
                </a:path>
              </a:pathLst>
            </a:custGeom>
            <a:solidFill>
              <a:srgbClr val="6AE7FF">
                <a:alpha val="30000"/>
              </a:srgbClr>
            </a:solidFill>
            <a:ln>
              <a:noFill/>
            </a:ln>
          </p:spPr>
          <p:txBody>
            <a:bodyPr wrap="square" anchor="ctr">
              <a:noAutofit/>
            </a:bodyPr>
            <a:lstStyle/>
            <a:p>
              <a:pPr algn="ctr"/>
            </a:p>
          </p:txBody>
        </p:sp>
        <p:grpSp>
          <p:nvGrpSpPr>
            <p:cNvPr id="45" name="Group 14"/>
            <p:cNvGrpSpPr/>
            <p:nvPr/>
          </p:nvGrpSpPr>
          <p:grpSpPr>
            <a:xfrm>
              <a:off x="9528475" y="4443391"/>
              <a:ext cx="1349375" cy="1712913"/>
              <a:chOff x="6200775" y="4576763"/>
              <a:chExt cx="1349375" cy="1712913"/>
            </a:xfrm>
            <a:solidFill>
              <a:schemeClr val="accent6"/>
            </a:solidFill>
          </p:grpSpPr>
          <p:sp>
            <p:nvSpPr>
              <p:cNvPr id="46" name="Freeform: Shape 16"/>
              <p:cNvSpPr/>
              <p:nvPr/>
            </p:nvSpPr>
            <p:spPr bwMode="auto">
              <a:xfrm>
                <a:off x="6200775" y="4576763"/>
                <a:ext cx="1349375" cy="1712913"/>
              </a:xfrm>
              <a:custGeom>
                <a:avLst/>
                <a:gdLst>
                  <a:gd name="T0" fmla="*/ 598 w 599"/>
                  <a:gd name="T1" fmla="*/ 378 h 760"/>
                  <a:gd name="T2" fmla="*/ 595 w 599"/>
                  <a:gd name="T3" fmla="*/ 375 h 760"/>
                  <a:gd name="T4" fmla="*/ 593 w 599"/>
                  <a:gd name="T5" fmla="*/ 375 h 760"/>
                  <a:gd name="T6" fmla="*/ 589 w 599"/>
                  <a:gd name="T7" fmla="*/ 372 h 760"/>
                  <a:gd name="T8" fmla="*/ 585 w 599"/>
                  <a:gd name="T9" fmla="*/ 373 h 760"/>
                  <a:gd name="T10" fmla="*/ 583 w 599"/>
                  <a:gd name="T11" fmla="*/ 370 h 760"/>
                  <a:gd name="T12" fmla="*/ 593 w 599"/>
                  <a:gd name="T13" fmla="*/ 321 h 760"/>
                  <a:gd name="T14" fmla="*/ 570 w 599"/>
                  <a:gd name="T15" fmla="*/ 308 h 760"/>
                  <a:gd name="T16" fmla="*/ 567 w 599"/>
                  <a:gd name="T17" fmla="*/ 360 h 760"/>
                  <a:gd name="T18" fmla="*/ 562 w 599"/>
                  <a:gd name="T19" fmla="*/ 362 h 760"/>
                  <a:gd name="T20" fmla="*/ 547 w 599"/>
                  <a:gd name="T21" fmla="*/ 331 h 760"/>
                  <a:gd name="T22" fmla="*/ 446 w 599"/>
                  <a:gd name="T23" fmla="*/ 333 h 760"/>
                  <a:gd name="T24" fmla="*/ 446 w 599"/>
                  <a:gd name="T25" fmla="*/ 326 h 760"/>
                  <a:gd name="T26" fmla="*/ 455 w 599"/>
                  <a:gd name="T27" fmla="*/ 317 h 760"/>
                  <a:gd name="T28" fmla="*/ 471 w 599"/>
                  <a:gd name="T29" fmla="*/ 317 h 760"/>
                  <a:gd name="T30" fmla="*/ 493 w 599"/>
                  <a:gd name="T31" fmla="*/ 305 h 760"/>
                  <a:gd name="T32" fmla="*/ 468 w 599"/>
                  <a:gd name="T33" fmla="*/ 297 h 760"/>
                  <a:gd name="T34" fmla="*/ 445 w 599"/>
                  <a:gd name="T35" fmla="*/ 299 h 760"/>
                  <a:gd name="T36" fmla="*/ 428 w 599"/>
                  <a:gd name="T37" fmla="*/ 8 h 760"/>
                  <a:gd name="T38" fmla="*/ 348 w 599"/>
                  <a:gd name="T39" fmla="*/ 5 h 760"/>
                  <a:gd name="T40" fmla="*/ 333 w 599"/>
                  <a:gd name="T41" fmla="*/ 48 h 760"/>
                  <a:gd name="T42" fmla="*/ 343 w 599"/>
                  <a:gd name="T43" fmla="*/ 48 h 760"/>
                  <a:gd name="T44" fmla="*/ 337 w 599"/>
                  <a:gd name="T45" fmla="*/ 97 h 760"/>
                  <a:gd name="T46" fmla="*/ 324 w 599"/>
                  <a:gd name="T47" fmla="*/ 106 h 760"/>
                  <a:gd name="T48" fmla="*/ 287 w 599"/>
                  <a:gd name="T49" fmla="*/ 342 h 760"/>
                  <a:gd name="T50" fmla="*/ 214 w 599"/>
                  <a:gd name="T51" fmla="*/ 352 h 760"/>
                  <a:gd name="T52" fmla="*/ 85 w 599"/>
                  <a:gd name="T53" fmla="*/ 369 h 760"/>
                  <a:gd name="T54" fmla="*/ 65 w 599"/>
                  <a:gd name="T55" fmla="*/ 242 h 760"/>
                  <a:gd name="T56" fmla="*/ 9 w 599"/>
                  <a:gd name="T57" fmla="*/ 242 h 760"/>
                  <a:gd name="T58" fmla="*/ 0 w 599"/>
                  <a:gd name="T59" fmla="*/ 376 h 760"/>
                  <a:gd name="T60" fmla="*/ 5 w 599"/>
                  <a:gd name="T61" fmla="*/ 378 h 760"/>
                  <a:gd name="T62" fmla="*/ 5 w 599"/>
                  <a:gd name="T63" fmla="*/ 383 h 760"/>
                  <a:gd name="T64" fmla="*/ 0 w 599"/>
                  <a:gd name="T65" fmla="*/ 384 h 760"/>
                  <a:gd name="T66" fmla="*/ 9 w 599"/>
                  <a:gd name="T67" fmla="*/ 519 h 760"/>
                  <a:gd name="T68" fmla="*/ 65 w 599"/>
                  <a:gd name="T69" fmla="*/ 519 h 760"/>
                  <a:gd name="T70" fmla="*/ 85 w 599"/>
                  <a:gd name="T71" fmla="*/ 392 h 760"/>
                  <a:gd name="T72" fmla="*/ 214 w 599"/>
                  <a:gd name="T73" fmla="*/ 409 h 760"/>
                  <a:gd name="T74" fmla="*/ 287 w 599"/>
                  <a:gd name="T75" fmla="*/ 419 h 760"/>
                  <a:gd name="T76" fmla="*/ 324 w 599"/>
                  <a:gd name="T77" fmla="*/ 655 h 760"/>
                  <a:gd name="T78" fmla="*/ 337 w 599"/>
                  <a:gd name="T79" fmla="*/ 664 h 760"/>
                  <a:gd name="T80" fmla="*/ 343 w 599"/>
                  <a:gd name="T81" fmla="*/ 713 h 760"/>
                  <a:gd name="T82" fmla="*/ 333 w 599"/>
                  <a:gd name="T83" fmla="*/ 713 h 760"/>
                  <a:gd name="T84" fmla="*/ 348 w 599"/>
                  <a:gd name="T85" fmla="*/ 756 h 760"/>
                  <a:gd name="T86" fmla="*/ 428 w 599"/>
                  <a:gd name="T87" fmla="*/ 752 h 760"/>
                  <a:gd name="T88" fmla="*/ 445 w 599"/>
                  <a:gd name="T89" fmla="*/ 462 h 760"/>
                  <a:gd name="T90" fmla="*/ 468 w 599"/>
                  <a:gd name="T91" fmla="*/ 464 h 760"/>
                  <a:gd name="T92" fmla="*/ 493 w 599"/>
                  <a:gd name="T93" fmla="*/ 456 h 760"/>
                  <a:gd name="T94" fmla="*/ 471 w 599"/>
                  <a:gd name="T95" fmla="*/ 444 h 760"/>
                  <a:gd name="T96" fmla="*/ 455 w 599"/>
                  <a:gd name="T97" fmla="*/ 444 h 760"/>
                  <a:gd name="T98" fmla="*/ 446 w 599"/>
                  <a:gd name="T99" fmla="*/ 435 h 760"/>
                  <a:gd name="T100" fmla="*/ 446 w 599"/>
                  <a:gd name="T101" fmla="*/ 428 h 760"/>
                  <a:gd name="T102" fmla="*/ 547 w 599"/>
                  <a:gd name="T103" fmla="*/ 429 h 760"/>
                  <a:gd name="T104" fmla="*/ 562 w 599"/>
                  <a:gd name="T105" fmla="*/ 399 h 760"/>
                  <a:gd name="T106" fmla="*/ 567 w 599"/>
                  <a:gd name="T107" fmla="*/ 400 h 760"/>
                  <a:gd name="T108" fmla="*/ 570 w 599"/>
                  <a:gd name="T109" fmla="*/ 452 h 760"/>
                  <a:gd name="T110" fmla="*/ 593 w 599"/>
                  <a:gd name="T111" fmla="*/ 440 h 760"/>
                  <a:gd name="T112" fmla="*/ 583 w 599"/>
                  <a:gd name="T113" fmla="*/ 391 h 760"/>
                  <a:gd name="T114" fmla="*/ 585 w 599"/>
                  <a:gd name="T115" fmla="*/ 388 h 760"/>
                  <a:gd name="T116" fmla="*/ 589 w 599"/>
                  <a:gd name="T117" fmla="*/ 389 h 760"/>
                  <a:gd name="T118" fmla="*/ 593 w 599"/>
                  <a:gd name="T119" fmla="*/ 386 h 760"/>
                  <a:gd name="T120" fmla="*/ 595 w 599"/>
                  <a:gd name="T121" fmla="*/ 386 h 760"/>
                  <a:gd name="T122" fmla="*/ 598 w 599"/>
                  <a:gd name="T123" fmla="*/ 383 h 760"/>
                  <a:gd name="T124" fmla="*/ 598 w 599"/>
                  <a:gd name="T125" fmla="*/ 378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99" h="760">
                    <a:moveTo>
                      <a:pt x="598" y="378"/>
                    </a:moveTo>
                    <a:cubicBezTo>
                      <a:pt x="598" y="376"/>
                      <a:pt x="597" y="375"/>
                      <a:pt x="595" y="375"/>
                    </a:cubicBezTo>
                    <a:cubicBezTo>
                      <a:pt x="594" y="375"/>
                      <a:pt x="594" y="375"/>
                      <a:pt x="593" y="375"/>
                    </a:cubicBezTo>
                    <a:cubicBezTo>
                      <a:pt x="593" y="373"/>
                      <a:pt x="591" y="372"/>
                      <a:pt x="589" y="372"/>
                    </a:cubicBezTo>
                    <a:cubicBezTo>
                      <a:pt x="587" y="372"/>
                      <a:pt x="586" y="372"/>
                      <a:pt x="585" y="373"/>
                    </a:cubicBezTo>
                    <a:cubicBezTo>
                      <a:pt x="585" y="372"/>
                      <a:pt x="584" y="370"/>
                      <a:pt x="583" y="370"/>
                    </a:cubicBezTo>
                    <a:cubicBezTo>
                      <a:pt x="588" y="356"/>
                      <a:pt x="599" y="330"/>
                      <a:pt x="593" y="321"/>
                    </a:cubicBezTo>
                    <a:cubicBezTo>
                      <a:pt x="584" y="308"/>
                      <a:pt x="580" y="302"/>
                      <a:pt x="570" y="308"/>
                    </a:cubicBezTo>
                    <a:cubicBezTo>
                      <a:pt x="563" y="313"/>
                      <a:pt x="565" y="342"/>
                      <a:pt x="567" y="360"/>
                    </a:cubicBezTo>
                    <a:cubicBezTo>
                      <a:pt x="565" y="361"/>
                      <a:pt x="563" y="361"/>
                      <a:pt x="562" y="362"/>
                    </a:cubicBezTo>
                    <a:cubicBezTo>
                      <a:pt x="562" y="348"/>
                      <a:pt x="560" y="331"/>
                      <a:pt x="547" y="331"/>
                    </a:cubicBezTo>
                    <a:cubicBezTo>
                      <a:pt x="526" y="332"/>
                      <a:pt x="446" y="333"/>
                      <a:pt x="446" y="333"/>
                    </a:cubicBezTo>
                    <a:cubicBezTo>
                      <a:pt x="446" y="333"/>
                      <a:pt x="446" y="330"/>
                      <a:pt x="446" y="326"/>
                    </a:cubicBezTo>
                    <a:cubicBezTo>
                      <a:pt x="455" y="317"/>
                      <a:pt x="455" y="317"/>
                      <a:pt x="455" y="317"/>
                    </a:cubicBezTo>
                    <a:cubicBezTo>
                      <a:pt x="471" y="317"/>
                      <a:pt x="471" y="317"/>
                      <a:pt x="471" y="317"/>
                    </a:cubicBezTo>
                    <a:cubicBezTo>
                      <a:pt x="479" y="317"/>
                      <a:pt x="493" y="312"/>
                      <a:pt x="493" y="305"/>
                    </a:cubicBezTo>
                    <a:cubicBezTo>
                      <a:pt x="493" y="297"/>
                      <a:pt x="481" y="297"/>
                      <a:pt x="468" y="297"/>
                    </a:cubicBezTo>
                    <a:cubicBezTo>
                      <a:pt x="461" y="297"/>
                      <a:pt x="452" y="298"/>
                      <a:pt x="445" y="299"/>
                    </a:cubicBezTo>
                    <a:cubicBezTo>
                      <a:pt x="441" y="217"/>
                      <a:pt x="432" y="14"/>
                      <a:pt x="428" y="8"/>
                    </a:cubicBezTo>
                    <a:cubicBezTo>
                      <a:pt x="424" y="1"/>
                      <a:pt x="356" y="0"/>
                      <a:pt x="348" y="5"/>
                    </a:cubicBezTo>
                    <a:cubicBezTo>
                      <a:pt x="340" y="9"/>
                      <a:pt x="333" y="48"/>
                      <a:pt x="333" y="48"/>
                    </a:cubicBezTo>
                    <a:cubicBezTo>
                      <a:pt x="343" y="48"/>
                      <a:pt x="343" y="48"/>
                      <a:pt x="343" y="48"/>
                    </a:cubicBezTo>
                    <a:cubicBezTo>
                      <a:pt x="337" y="97"/>
                      <a:pt x="337" y="97"/>
                      <a:pt x="337" y="97"/>
                    </a:cubicBezTo>
                    <a:cubicBezTo>
                      <a:pt x="324" y="106"/>
                      <a:pt x="324" y="106"/>
                      <a:pt x="324" y="106"/>
                    </a:cubicBezTo>
                    <a:cubicBezTo>
                      <a:pt x="287" y="342"/>
                      <a:pt x="287" y="342"/>
                      <a:pt x="287" y="342"/>
                    </a:cubicBezTo>
                    <a:cubicBezTo>
                      <a:pt x="287" y="342"/>
                      <a:pt x="259" y="344"/>
                      <a:pt x="214" y="352"/>
                    </a:cubicBezTo>
                    <a:cubicBezTo>
                      <a:pt x="192" y="356"/>
                      <a:pt x="136" y="363"/>
                      <a:pt x="85" y="369"/>
                    </a:cubicBezTo>
                    <a:cubicBezTo>
                      <a:pt x="65" y="242"/>
                      <a:pt x="65" y="242"/>
                      <a:pt x="65" y="242"/>
                    </a:cubicBezTo>
                    <a:cubicBezTo>
                      <a:pt x="9" y="242"/>
                      <a:pt x="9" y="242"/>
                      <a:pt x="9" y="242"/>
                    </a:cubicBezTo>
                    <a:cubicBezTo>
                      <a:pt x="0" y="376"/>
                      <a:pt x="0" y="376"/>
                      <a:pt x="0" y="376"/>
                    </a:cubicBezTo>
                    <a:cubicBezTo>
                      <a:pt x="5" y="378"/>
                      <a:pt x="5" y="378"/>
                      <a:pt x="5" y="378"/>
                    </a:cubicBezTo>
                    <a:cubicBezTo>
                      <a:pt x="5" y="383"/>
                      <a:pt x="5" y="383"/>
                      <a:pt x="5" y="383"/>
                    </a:cubicBezTo>
                    <a:cubicBezTo>
                      <a:pt x="0" y="384"/>
                      <a:pt x="0" y="384"/>
                      <a:pt x="0" y="384"/>
                    </a:cubicBezTo>
                    <a:cubicBezTo>
                      <a:pt x="9" y="519"/>
                      <a:pt x="9" y="519"/>
                      <a:pt x="9" y="519"/>
                    </a:cubicBezTo>
                    <a:cubicBezTo>
                      <a:pt x="65" y="519"/>
                      <a:pt x="65" y="519"/>
                      <a:pt x="65" y="519"/>
                    </a:cubicBezTo>
                    <a:cubicBezTo>
                      <a:pt x="85" y="392"/>
                      <a:pt x="85" y="392"/>
                      <a:pt x="85" y="392"/>
                    </a:cubicBezTo>
                    <a:cubicBezTo>
                      <a:pt x="136" y="398"/>
                      <a:pt x="192" y="405"/>
                      <a:pt x="214" y="409"/>
                    </a:cubicBezTo>
                    <a:cubicBezTo>
                      <a:pt x="259" y="416"/>
                      <a:pt x="287" y="419"/>
                      <a:pt x="287" y="419"/>
                    </a:cubicBezTo>
                    <a:cubicBezTo>
                      <a:pt x="324" y="655"/>
                      <a:pt x="324" y="655"/>
                      <a:pt x="324" y="655"/>
                    </a:cubicBezTo>
                    <a:cubicBezTo>
                      <a:pt x="337" y="664"/>
                      <a:pt x="337" y="664"/>
                      <a:pt x="337" y="664"/>
                    </a:cubicBezTo>
                    <a:cubicBezTo>
                      <a:pt x="343" y="713"/>
                      <a:pt x="343" y="713"/>
                      <a:pt x="343" y="713"/>
                    </a:cubicBezTo>
                    <a:cubicBezTo>
                      <a:pt x="333" y="713"/>
                      <a:pt x="333" y="713"/>
                      <a:pt x="333" y="713"/>
                    </a:cubicBezTo>
                    <a:cubicBezTo>
                      <a:pt x="333" y="713"/>
                      <a:pt x="340" y="752"/>
                      <a:pt x="348" y="756"/>
                    </a:cubicBezTo>
                    <a:cubicBezTo>
                      <a:pt x="356" y="760"/>
                      <a:pt x="424" y="760"/>
                      <a:pt x="428" y="752"/>
                    </a:cubicBezTo>
                    <a:cubicBezTo>
                      <a:pt x="432" y="747"/>
                      <a:pt x="441" y="544"/>
                      <a:pt x="445" y="462"/>
                    </a:cubicBezTo>
                    <a:cubicBezTo>
                      <a:pt x="452" y="463"/>
                      <a:pt x="461" y="464"/>
                      <a:pt x="468" y="464"/>
                    </a:cubicBezTo>
                    <a:cubicBezTo>
                      <a:pt x="481" y="464"/>
                      <a:pt x="493" y="463"/>
                      <a:pt x="493" y="456"/>
                    </a:cubicBezTo>
                    <a:cubicBezTo>
                      <a:pt x="493" y="449"/>
                      <a:pt x="479" y="444"/>
                      <a:pt x="471" y="444"/>
                    </a:cubicBezTo>
                    <a:cubicBezTo>
                      <a:pt x="463" y="444"/>
                      <a:pt x="455" y="444"/>
                      <a:pt x="455" y="444"/>
                    </a:cubicBezTo>
                    <a:cubicBezTo>
                      <a:pt x="446" y="435"/>
                      <a:pt x="446" y="435"/>
                      <a:pt x="446" y="435"/>
                    </a:cubicBezTo>
                    <a:cubicBezTo>
                      <a:pt x="446" y="430"/>
                      <a:pt x="446" y="428"/>
                      <a:pt x="446" y="428"/>
                    </a:cubicBezTo>
                    <a:cubicBezTo>
                      <a:pt x="446" y="428"/>
                      <a:pt x="526" y="429"/>
                      <a:pt x="547" y="429"/>
                    </a:cubicBezTo>
                    <a:cubicBezTo>
                      <a:pt x="560" y="430"/>
                      <a:pt x="562" y="413"/>
                      <a:pt x="562" y="399"/>
                    </a:cubicBezTo>
                    <a:cubicBezTo>
                      <a:pt x="563" y="400"/>
                      <a:pt x="565" y="400"/>
                      <a:pt x="567" y="400"/>
                    </a:cubicBezTo>
                    <a:cubicBezTo>
                      <a:pt x="565" y="419"/>
                      <a:pt x="563" y="448"/>
                      <a:pt x="570" y="452"/>
                    </a:cubicBezTo>
                    <a:cubicBezTo>
                      <a:pt x="580" y="459"/>
                      <a:pt x="584" y="453"/>
                      <a:pt x="593" y="440"/>
                    </a:cubicBezTo>
                    <a:cubicBezTo>
                      <a:pt x="599" y="431"/>
                      <a:pt x="589" y="404"/>
                      <a:pt x="583" y="391"/>
                    </a:cubicBezTo>
                    <a:cubicBezTo>
                      <a:pt x="584" y="390"/>
                      <a:pt x="585" y="389"/>
                      <a:pt x="585" y="388"/>
                    </a:cubicBezTo>
                    <a:cubicBezTo>
                      <a:pt x="586" y="388"/>
                      <a:pt x="587" y="389"/>
                      <a:pt x="589" y="389"/>
                    </a:cubicBezTo>
                    <a:cubicBezTo>
                      <a:pt x="591" y="389"/>
                      <a:pt x="593" y="388"/>
                      <a:pt x="593" y="386"/>
                    </a:cubicBezTo>
                    <a:cubicBezTo>
                      <a:pt x="594" y="386"/>
                      <a:pt x="594" y="386"/>
                      <a:pt x="595" y="386"/>
                    </a:cubicBezTo>
                    <a:cubicBezTo>
                      <a:pt x="597" y="386"/>
                      <a:pt x="598" y="385"/>
                      <a:pt x="598" y="383"/>
                    </a:cubicBezTo>
                    <a:lnTo>
                      <a:pt x="598" y="378"/>
                    </a:lnTo>
                    <a:close/>
                  </a:path>
                </a:pathLst>
              </a:custGeom>
              <a:solidFill>
                <a:srgbClr val="6AE7FF">
                  <a:alpha val="30000"/>
                </a:srgb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 name="Oval 17"/>
              <p:cNvSpPr/>
              <p:nvPr/>
            </p:nvSpPr>
            <p:spPr bwMode="auto">
              <a:xfrm>
                <a:off x="6878638" y="5289551"/>
                <a:ext cx="290512" cy="290513"/>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grpSp>
      <p:sp>
        <p:nvSpPr>
          <p:cNvPr id="48" name="statistics-on-laptop_82095"/>
          <p:cNvSpPr>
            <a:spLocks noChangeAspect="1"/>
          </p:cNvSpPr>
          <p:nvPr/>
        </p:nvSpPr>
        <p:spPr bwMode="auto">
          <a:xfrm>
            <a:off x="987388" y="1992703"/>
            <a:ext cx="798009" cy="798006"/>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txBody>
          <a:bodyPr/>
          <a:lstStyle/>
          <a:p>
            <a:endParaRPr lang="zh-CN" altLang="en-US"/>
          </a:p>
        </p:txBody>
      </p:sp>
      <p:sp>
        <p:nvSpPr>
          <p:cNvPr id="49" name="statistics-on-laptop_82095"/>
          <p:cNvSpPr>
            <a:spLocks noChangeAspect="1"/>
          </p:cNvSpPr>
          <p:nvPr/>
        </p:nvSpPr>
        <p:spPr bwMode="auto">
          <a:xfrm>
            <a:off x="1000770" y="3457334"/>
            <a:ext cx="771246" cy="798009"/>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txBody>
          <a:bodyPr/>
          <a:lstStyle/>
          <a:p>
            <a:endParaRPr lang="zh-CN" altLang="en-US"/>
          </a:p>
        </p:txBody>
      </p:sp>
      <p:sp>
        <p:nvSpPr>
          <p:cNvPr id="50" name="statistics-on-laptop_82095"/>
          <p:cNvSpPr>
            <a:spLocks noChangeAspect="1"/>
          </p:cNvSpPr>
          <p:nvPr/>
        </p:nvSpPr>
        <p:spPr bwMode="auto">
          <a:xfrm>
            <a:off x="987388" y="4900842"/>
            <a:ext cx="798009" cy="798009"/>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txBody>
          <a:bodyPr/>
          <a:lstStyle/>
          <a:p>
            <a:endParaRPr lang="zh-CN" altLang="en-US"/>
          </a:p>
        </p:txBody>
      </p:sp>
      <p:sp>
        <p:nvSpPr>
          <p:cNvPr id="52" name="矩形 51"/>
          <p:cNvSpPr/>
          <p:nvPr/>
        </p:nvSpPr>
        <p:spPr>
          <a:xfrm>
            <a:off x="1833245" y="1891030"/>
            <a:ext cx="6038215" cy="1060450"/>
          </a:xfrm>
          <a:prstGeom prst="rect">
            <a:avLst/>
          </a:prstGeom>
        </p:spPr>
        <p:txBody>
          <a:bodyPr wrap="square">
            <a:spAutoFit/>
          </a:bodyPr>
          <a:lstStyle/>
          <a:p>
            <a:pPr defTabSz="913765">
              <a:lnSpc>
                <a:spcPct val="150000"/>
              </a:lnSpc>
              <a:spcBef>
                <a:spcPct val="0"/>
              </a:spcBef>
              <a:buNone/>
            </a:pPr>
            <a:r>
              <a:rPr lang="zh-CN" altLang="zh-CN" sz="1400" dirty="0">
                <a:solidFill>
                  <a:schemeClr val="bg1"/>
                </a:solidFill>
                <a:latin typeface="微软雅黑" panose="020B0503020204020204" pitchFamily="34" charset="-122"/>
                <a:ea typeface="微软雅黑" panose="020B0503020204020204" pitchFamily="34" charset="-122"/>
              </a:rPr>
              <a:t>依托于航天科工二院3D打印技术储备和产品研发能力，浙江天雄公司复制与运行了完整的航天高质量控制与工艺规范体系，快速拥有了3D打印产品制造、后处理与检测能力。</a:t>
            </a:r>
            <a:endParaRPr lang="zh-CN" altLang="zh-CN" sz="1400" dirty="0">
              <a:solidFill>
                <a:schemeClr val="bg1"/>
              </a:solidFill>
              <a:latin typeface="微软雅黑" panose="020B0503020204020204" pitchFamily="34" charset="-122"/>
              <a:ea typeface="微软雅黑" panose="020B0503020204020204" pitchFamily="34" charset="-122"/>
            </a:endParaRPr>
          </a:p>
        </p:txBody>
      </p:sp>
      <p:sp>
        <p:nvSpPr>
          <p:cNvPr id="55" name="矩形 54"/>
          <p:cNvSpPr/>
          <p:nvPr/>
        </p:nvSpPr>
        <p:spPr>
          <a:xfrm>
            <a:off x="1833245" y="3330575"/>
            <a:ext cx="5617210" cy="1060450"/>
          </a:xfrm>
          <a:prstGeom prst="rect">
            <a:avLst/>
          </a:prstGeom>
        </p:spPr>
        <p:txBody>
          <a:bodyPr wrap="square">
            <a:spAutoFit/>
          </a:bodyPr>
          <a:lstStyle/>
          <a:p>
            <a:pPr>
              <a:lnSpc>
                <a:spcPct val="150000"/>
              </a:lnSpc>
              <a:buNone/>
            </a:pPr>
            <a:r>
              <a:rPr lang="zh-CN" altLang="en-US" sz="1400" dirty="0">
                <a:solidFill>
                  <a:schemeClr val="bg1"/>
                </a:solidFill>
                <a:latin typeface="微软雅黑" panose="020B0503020204020204" pitchFamily="34" charset="-122"/>
                <a:ea typeface="微软雅黑" panose="020B0503020204020204" pitchFamily="34" charset="-122"/>
              </a:rPr>
              <a:t>GJB9001C质量体系认证工作已于5月1日启动，9月份提交认证机构进行审核，10月底接受认证机构正式审核。在航天科工二院25所保密处的指导下，武器装备科研生产单位保密体系建设工作正在加速推进。</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8" name="矩形 57"/>
          <p:cNvSpPr/>
          <p:nvPr/>
        </p:nvSpPr>
        <p:spPr>
          <a:xfrm>
            <a:off x="1833245" y="4830445"/>
            <a:ext cx="6702425" cy="737235"/>
          </a:xfrm>
          <a:prstGeom prst="rect">
            <a:avLst/>
          </a:prstGeom>
        </p:spPr>
        <p:txBody>
          <a:bodyPr wrap="square">
            <a:spAutoFit/>
          </a:bodyPr>
          <a:lstStyle/>
          <a:p>
            <a:pPr>
              <a:lnSpc>
                <a:spcPct val="150000"/>
              </a:lnSpc>
              <a:buNone/>
            </a:pPr>
            <a:r>
              <a:rPr lang="zh-CN" sz="1400" dirty="0">
                <a:solidFill>
                  <a:schemeClr val="bg1"/>
                </a:solidFill>
                <a:latin typeface="微软雅黑" panose="020B0503020204020204" pitchFamily="34" charset="-122"/>
                <a:ea typeface="微软雅黑" panose="020B0503020204020204" pitchFamily="34" charset="-122"/>
              </a:rPr>
              <a:t>目前已经形成了二院专注于研发设计，天雄公司承担批产型号快速生产和配合型号研发阶段快速响应的生产模式，充分发挥各自优势，为航天事业的高速发展助力。</a:t>
            </a:r>
            <a:endParaRPr lang="zh-CN" sz="1400" dirty="0">
              <a:solidFill>
                <a:schemeClr val="bg1"/>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 y="319096"/>
            <a:ext cx="10614015" cy="609085"/>
            <a:chOff x="134488" y="670145"/>
            <a:chExt cx="8015141" cy="459948"/>
          </a:xfrm>
        </p:grpSpPr>
        <p:sp>
          <p:nvSpPr>
            <p:cNvPr id="3" name="TextBox 39"/>
            <p:cNvSpPr txBox="1"/>
            <p:nvPr/>
          </p:nvSpPr>
          <p:spPr>
            <a:xfrm>
              <a:off x="375664" y="689416"/>
              <a:ext cx="1365668" cy="440677"/>
            </a:xfrm>
            <a:prstGeom prst="rect">
              <a:avLst/>
            </a:prstGeom>
            <a:noFill/>
          </p:spPr>
          <p:txBody>
            <a:bodyPr wrap="none" rtlCol="0">
              <a:spAutoFit/>
            </a:bodyPr>
            <a:lstStyle/>
            <a:p>
              <a:r>
                <a:rPr lang="zh-CN" altLang="en-US" sz="3200" b="1" dirty="0">
                  <a:solidFill>
                    <a:srgbClr val="10FBFE"/>
                  </a:solidFill>
                  <a:latin typeface="微软雅黑" panose="020B0503020204020204" pitchFamily="34" charset="-122"/>
                  <a:ea typeface="微软雅黑" panose="020B0503020204020204" pitchFamily="34" charset="-122"/>
                  <a:sym typeface="+mn-ea"/>
                </a:rPr>
                <a:t>公司介绍</a:t>
              </a:r>
              <a:endParaRPr lang="zh-CN" altLang="en-US" sz="3200" b="1" dirty="0">
                <a:solidFill>
                  <a:srgbClr val="10FBFE"/>
                </a:solidFill>
                <a:latin typeface="微软雅黑" panose="020B0503020204020204" pitchFamily="34" charset="-122"/>
                <a:ea typeface="微软雅黑" panose="020B0503020204020204" pitchFamily="34" charset="-122"/>
                <a:sym typeface="+mn-ea"/>
              </a:endParaRPr>
            </a:p>
          </p:txBody>
        </p:sp>
        <p:sp>
          <p:nvSpPr>
            <p:cNvPr id="4"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直接连接符 5"/>
            <p:cNvCxnSpPr/>
            <p:nvPr/>
          </p:nvCxnSpPr>
          <p:spPr>
            <a:xfrm>
              <a:off x="1865327"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7" name="图片 6" descr="6343cb131fe36a042ad7f192b6d5f64"/>
          <p:cNvPicPr>
            <a:picLocks noChangeAspect="1"/>
          </p:cNvPicPr>
          <p:nvPr/>
        </p:nvPicPr>
        <p:blipFill>
          <a:blip r:embed="rId1"/>
          <a:stretch>
            <a:fillRect/>
          </a:stretch>
        </p:blipFill>
        <p:spPr>
          <a:xfrm>
            <a:off x="10313035" y="233045"/>
            <a:ext cx="1727200" cy="82169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bldLst>
      <p:bldP spid="48" grpId="0" animBg="1"/>
      <p:bldP spid="49" grpId="0" animBg="1"/>
      <p:bldP spid="5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51miz-P984929-J82BA4RQ"/>
          <p:cNvPicPr>
            <a:picLocks noChangeAspect="1"/>
          </p:cNvPicPr>
          <p:nvPr/>
        </p:nvPicPr>
        <p:blipFill>
          <a:blip r:embed="rId1"/>
          <a:srcRect l="56439" t="15900" b="8807"/>
          <a:stretch>
            <a:fillRect/>
          </a:stretch>
        </p:blipFill>
        <p:spPr>
          <a:xfrm>
            <a:off x="9541510" y="1741805"/>
            <a:ext cx="2066290" cy="1913255"/>
          </a:xfrm>
          <a:custGeom>
            <a:avLst/>
            <a:gdLst/>
            <a:ahLst/>
            <a:cxnLst>
              <a:cxn ang="3">
                <a:pos x="hc" y="t"/>
              </a:cxn>
              <a:cxn ang="cd2">
                <a:pos x="l" y="vc"/>
              </a:cxn>
              <a:cxn ang="cd4">
                <a:pos x="hc" y="b"/>
              </a:cxn>
              <a:cxn ang="0">
                <a:pos x="r" y="vc"/>
              </a:cxn>
            </a:cxnLst>
            <a:rect l="l" t="t" r="r" b="b"/>
            <a:pathLst>
              <a:path w="6900" h="10560">
                <a:moveTo>
                  <a:pt x="0" y="0"/>
                </a:moveTo>
                <a:lnTo>
                  <a:pt x="6900" y="0"/>
                </a:lnTo>
                <a:lnTo>
                  <a:pt x="6900" y="10560"/>
                </a:lnTo>
                <a:lnTo>
                  <a:pt x="0" y="10560"/>
                </a:lnTo>
                <a:lnTo>
                  <a:pt x="0" y="0"/>
                </a:lnTo>
                <a:close/>
              </a:path>
            </a:pathLst>
          </a:custGeom>
        </p:spPr>
      </p:pic>
      <p:sp>
        <p:nvSpPr>
          <p:cNvPr id="61" name="TextBox 40"/>
          <p:cNvSpPr txBox="1"/>
          <p:nvPr/>
        </p:nvSpPr>
        <p:spPr>
          <a:xfrm>
            <a:off x="1146810" y="2043430"/>
            <a:ext cx="6134735" cy="1568450"/>
          </a:xfrm>
          <a:prstGeom prst="rect">
            <a:avLst/>
          </a:prstGeom>
          <a:noFill/>
        </p:spPr>
        <p:txBody>
          <a:bodyPr wrap="square" rtlCol="0">
            <a:spAutoFit/>
          </a:bodyPr>
          <a:lstStyle/>
          <a:p>
            <a:pPr>
              <a:lnSpc>
                <a:spcPct val="150000"/>
              </a:lnSpc>
            </a:pPr>
            <a:r>
              <a:rPr lang="zh-CN" sz="1600" dirty="0">
                <a:solidFill>
                  <a:srgbClr val="6AE7FF"/>
                </a:solidFill>
                <a:latin typeface="微软雅黑" panose="020B0503020204020204" pitchFamily="34" charset="-122"/>
                <a:ea typeface="微软雅黑" panose="020B0503020204020204" pitchFamily="34" charset="-122"/>
              </a:rPr>
              <a:t>目前浙江天雄公司已经完成投资超3500万元，主要金属激光选区熔化设备（德国EOS，批产产品验证使用的设备，无法更换）5台套，已经订购3台套即将于7月初（1台）和7月底（2台）到货，加工中心4台、检测设备三台，已经完成工艺验证和产品验证工作。</a:t>
            </a:r>
            <a:endParaRPr lang="zh-CN" sz="1600" dirty="0">
              <a:solidFill>
                <a:srgbClr val="6AE7FF"/>
              </a:solidFill>
              <a:latin typeface="微软雅黑" panose="020B0503020204020204" pitchFamily="34" charset="-122"/>
              <a:ea typeface="微软雅黑" panose="020B0503020204020204" pitchFamily="34" charset="-122"/>
            </a:endParaRPr>
          </a:p>
        </p:txBody>
      </p:sp>
      <p:sp>
        <p:nvSpPr>
          <p:cNvPr id="63" name="TextBox 42"/>
          <p:cNvSpPr txBox="1"/>
          <p:nvPr/>
        </p:nvSpPr>
        <p:spPr>
          <a:xfrm>
            <a:off x="1190625" y="1537970"/>
            <a:ext cx="1644015" cy="373667"/>
          </a:xfrm>
          <a:prstGeom prst="roundRect">
            <a:avLst/>
          </a:prstGeom>
          <a:solidFill>
            <a:srgbClr val="6AE7FF"/>
          </a:solidFill>
        </p:spPr>
        <p:txBody>
          <a:bodyPr wrap="square" rtlCol="0">
            <a:spAutoFit/>
          </a:bodyPr>
          <a:lstStyle/>
          <a:p>
            <a:pPr algn="ctr"/>
            <a:r>
              <a:rPr lang="en-US" sz="1600" b="1" dirty="0">
                <a:solidFill>
                  <a:schemeClr val="tx1">
                    <a:lumMod val="95000"/>
                    <a:lumOff val="5000"/>
                  </a:schemeClr>
                </a:solidFill>
                <a:latin typeface="微软雅黑" panose="020B0503020204020204" pitchFamily="34" charset="-122"/>
                <a:ea typeface="微软雅黑" panose="020B0503020204020204" pitchFamily="34" charset="-122"/>
              </a:rPr>
              <a:t>1</a:t>
            </a:r>
            <a:endParaRPr lang="en-US" sz="16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8780301" y="2873829"/>
            <a:ext cx="780933" cy="780933"/>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p:cNvSpPr/>
          <p:nvPr/>
        </p:nvSpPr>
        <p:spPr>
          <a:xfrm>
            <a:off x="9546279" y="3654762"/>
            <a:ext cx="1427343" cy="14273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TextBox 40"/>
          <p:cNvSpPr txBox="1"/>
          <p:nvPr/>
        </p:nvSpPr>
        <p:spPr>
          <a:xfrm>
            <a:off x="1139190" y="4395470"/>
            <a:ext cx="6142990" cy="1568450"/>
          </a:xfrm>
          <a:prstGeom prst="rect">
            <a:avLst/>
          </a:prstGeom>
          <a:noFill/>
        </p:spPr>
        <p:txBody>
          <a:bodyPr wrap="square" rtlCol="0">
            <a:spAutoFit/>
          </a:bodyPr>
          <a:lstStyle/>
          <a:p>
            <a:pPr>
              <a:lnSpc>
                <a:spcPct val="150000"/>
              </a:lnSpc>
            </a:pPr>
            <a:r>
              <a:rPr sz="1600" dirty="0">
                <a:solidFill>
                  <a:srgbClr val="6AE7FF"/>
                </a:solidFill>
                <a:latin typeface="微软雅黑" panose="020B0503020204020204" pitchFamily="34" charset="-122"/>
                <a:ea typeface="微软雅黑" panose="020B0503020204020204" pitchFamily="34" charset="-122"/>
              </a:rPr>
              <a:t>同时充分发挥省内企业机加（激光切割）和表面处理的技术优势，使目前已经进入批量生产的产品在省内闭环生产，具备了航天快速响应、质量可控的要求。天雄公司生产的3D打印产品已经应用于航天某型号中。</a:t>
            </a:r>
            <a:endParaRPr sz="1600" dirty="0">
              <a:solidFill>
                <a:srgbClr val="6AE7FF"/>
              </a:solidFill>
              <a:latin typeface="微软雅黑" panose="020B0503020204020204" pitchFamily="34" charset="-122"/>
              <a:ea typeface="微软雅黑" panose="020B0503020204020204" pitchFamily="34" charset="-122"/>
            </a:endParaRPr>
          </a:p>
        </p:txBody>
      </p:sp>
      <p:sp>
        <p:nvSpPr>
          <p:cNvPr id="2" name="TextBox 42"/>
          <p:cNvSpPr txBox="1"/>
          <p:nvPr/>
        </p:nvSpPr>
        <p:spPr>
          <a:xfrm>
            <a:off x="1146810" y="3983990"/>
            <a:ext cx="1644015" cy="373665"/>
          </a:xfrm>
          <a:prstGeom prst="roundRect">
            <a:avLst/>
          </a:prstGeom>
          <a:solidFill>
            <a:srgbClr val="6AE7FF"/>
          </a:solidFill>
        </p:spPr>
        <p:txBody>
          <a:bodyPr wrap="square" rtlCol="0">
            <a:spAutoFit/>
          </a:bodyPr>
          <a:p>
            <a:pPr algn="ctr"/>
            <a:r>
              <a:rPr lang="en-US" sz="1600" b="1" dirty="0">
                <a:solidFill>
                  <a:schemeClr val="tx1">
                    <a:lumMod val="95000"/>
                    <a:lumOff val="5000"/>
                  </a:schemeClr>
                </a:solidFill>
                <a:latin typeface="微软雅黑" panose="020B0503020204020204" pitchFamily="34" charset="-122"/>
                <a:ea typeface="微软雅黑" panose="020B0503020204020204" pitchFamily="34" charset="-122"/>
              </a:rPr>
              <a:t>2</a:t>
            </a:r>
            <a:endParaRPr lang="en-US" sz="16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36" name="组合 35"/>
          <p:cNvGrpSpPr/>
          <p:nvPr/>
        </p:nvGrpSpPr>
        <p:grpSpPr>
          <a:xfrm>
            <a:off x="1" y="319096"/>
            <a:ext cx="10614015" cy="609085"/>
            <a:chOff x="134488" y="670145"/>
            <a:chExt cx="8015141" cy="459948"/>
          </a:xfrm>
        </p:grpSpPr>
        <p:sp>
          <p:nvSpPr>
            <p:cNvPr id="37" name="TextBox 39"/>
            <p:cNvSpPr txBox="1"/>
            <p:nvPr/>
          </p:nvSpPr>
          <p:spPr>
            <a:xfrm>
              <a:off x="375664" y="689416"/>
              <a:ext cx="1365668" cy="440677"/>
            </a:xfrm>
            <a:prstGeom prst="rect">
              <a:avLst/>
            </a:prstGeom>
            <a:noFill/>
          </p:spPr>
          <p:txBody>
            <a:bodyPr wrap="none" rtlCol="0">
              <a:spAutoFit/>
            </a:bodyPr>
            <a:lstStyle/>
            <a:p>
              <a:r>
                <a:rPr lang="zh-CN" altLang="en-US" sz="3200" b="1" dirty="0">
                  <a:solidFill>
                    <a:srgbClr val="10FBFE"/>
                  </a:solidFill>
                  <a:latin typeface="微软雅黑" panose="020B0503020204020204" pitchFamily="34" charset="-122"/>
                  <a:ea typeface="微软雅黑" panose="020B0503020204020204" pitchFamily="34" charset="-122"/>
                  <a:sym typeface="+mn-ea"/>
                </a:rPr>
                <a:t>公司介绍</a:t>
              </a:r>
              <a:endParaRPr lang="zh-CN" altLang="en-US" sz="3200" b="1" dirty="0">
                <a:solidFill>
                  <a:srgbClr val="10FBFE"/>
                </a:solidFill>
                <a:latin typeface="微软雅黑" panose="020B0503020204020204" pitchFamily="34" charset="-122"/>
                <a:ea typeface="微软雅黑" panose="020B0503020204020204" pitchFamily="34" charset="-122"/>
                <a:sym typeface="+mn-ea"/>
              </a:endParaRPr>
            </a:p>
          </p:txBody>
        </p:sp>
        <p:sp>
          <p:nvSpPr>
            <p:cNvPr id="38"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直接连接符 39"/>
            <p:cNvCxnSpPr/>
            <p:nvPr/>
          </p:nvCxnSpPr>
          <p:spPr>
            <a:xfrm>
              <a:off x="1865327"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8" name="图片 7" descr="51miz-P984929-J82BA4RQ"/>
          <p:cNvPicPr>
            <a:picLocks noChangeAspect="1"/>
          </p:cNvPicPr>
          <p:nvPr/>
        </p:nvPicPr>
        <p:blipFill>
          <a:blip r:embed="rId1"/>
          <a:srcRect l="54356" t="-17358" r="43561" b="100000"/>
          <a:stretch>
            <a:fillRect/>
          </a:stretch>
        </p:blipFill>
        <p:spPr>
          <a:xfrm>
            <a:off x="17992725" y="-819150"/>
            <a:ext cx="209550" cy="1163955"/>
          </a:xfrm>
          <a:custGeom>
            <a:avLst/>
            <a:gdLst/>
            <a:ahLst/>
            <a:cxnLst>
              <a:cxn ang="3">
                <a:pos x="hc" y="t"/>
              </a:cxn>
              <a:cxn ang="cd2">
                <a:pos x="l" y="vc"/>
              </a:cxn>
              <a:cxn ang="cd4">
                <a:pos x="hc" y="b"/>
              </a:cxn>
              <a:cxn ang="0">
                <a:pos x="r" y="vc"/>
              </a:cxn>
            </a:cxnLst>
            <a:rect l="l" t="t" r="r" b="b"/>
            <a:pathLst>
              <a:path w="330" h="1833">
                <a:moveTo>
                  <a:pt x="0" y="0"/>
                </a:moveTo>
                <a:lnTo>
                  <a:pt x="330" y="0"/>
                </a:lnTo>
                <a:lnTo>
                  <a:pt x="330" y="1833"/>
                </a:lnTo>
                <a:lnTo>
                  <a:pt x="0" y="1833"/>
                </a:lnTo>
                <a:lnTo>
                  <a:pt x="0" y="0"/>
                </a:lnTo>
                <a:close/>
              </a:path>
            </a:pathLst>
          </a:custGeom>
        </p:spPr>
      </p:pic>
      <p:pic>
        <p:nvPicPr>
          <p:cNvPr id="9" name="图片 8" descr="51miz-P984929-J82BA4RQ"/>
          <p:cNvPicPr>
            <a:picLocks noChangeAspect="1"/>
          </p:cNvPicPr>
          <p:nvPr/>
        </p:nvPicPr>
        <p:blipFill>
          <a:blip r:embed="rId1"/>
          <a:srcRect l="54356" t="100000" r="43561" b="-29508"/>
          <a:stretch>
            <a:fillRect/>
          </a:stretch>
        </p:blipFill>
        <p:spPr>
          <a:xfrm>
            <a:off x="17992725" y="7050405"/>
            <a:ext cx="209550" cy="1978660"/>
          </a:xfrm>
          <a:custGeom>
            <a:avLst/>
            <a:gdLst/>
            <a:ahLst/>
            <a:cxnLst>
              <a:cxn ang="3">
                <a:pos x="hc" y="t"/>
              </a:cxn>
              <a:cxn ang="cd2">
                <a:pos x="l" y="vc"/>
              </a:cxn>
              <a:cxn ang="cd4">
                <a:pos x="hc" y="b"/>
              </a:cxn>
              <a:cxn ang="0">
                <a:pos x="r" y="vc"/>
              </a:cxn>
            </a:cxnLst>
            <a:rect l="l" t="t" r="r" b="b"/>
            <a:pathLst>
              <a:path w="330" h="3116">
                <a:moveTo>
                  <a:pt x="0" y="0"/>
                </a:moveTo>
                <a:lnTo>
                  <a:pt x="330" y="0"/>
                </a:lnTo>
                <a:lnTo>
                  <a:pt x="330" y="3116"/>
                </a:lnTo>
                <a:lnTo>
                  <a:pt x="0" y="3116"/>
                </a:lnTo>
                <a:lnTo>
                  <a:pt x="0" y="0"/>
                </a:lnTo>
                <a:close/>
              </a:path>
            </a:pathLst>
          </a:custGeom>
        </p:spPr>
      </p:pic>
      <p:pic>
        <p:nvPicPr>
          <p:cNvPr id="11" name="图片 10" descr="51miz-P984929-J82BA4RQ"/>
          <p:cNvPicPr>
            <a:picLocks noChangeAspect="1"/>
          </p:cNvPicPr>
          <p:nvPr/>
        </p:nvPicPr>
        <p:blipFill>
          <a:blip r:embed="rId1"/>
          <a:srcRect l="10461" t="19886" r="45644" b="13920"/>
          <a:stretch>
            <a:fillRect/>
          </a:stretch>
        </p:blipFill>
        <p:spPr>
          <a:xfrm>
            <a:off x="7381875" y="3504565"/>
            <a:ext cx="2173605" cy="2185035"/>
          </a:xfrm>
          <a:custGeom>
            <a:avLst/>
            <a:gdLst/>
            <a:ahLst/>
            <a:cxnLst>
              <a:cxn ang="3">
                <a:pos x="hc" y="t"/>
              </a:cxn>
              <a:cxn ang="cd2">
                <a:pos x="l" y="vc"/>
              </a:cxn>
              <a:cxn ang="cd4">
                <a:pos x="hc" y="b"/>
              </a:cxn>
              <a:cxn ang="0">
                <a:pos x="r" y="vc"/>
              </a:cxn>
            </a:cxnLst>
            <a:rect l="l" t="t" r="r" b="b"/>
            <a:pathLst>
              <a:path w="5633" h="10560">
                <a:moveTo>
                  <a:pt x="0" y="0"/>
                </a:moveTo>
                <a:lnTo>
                  <a:pt x="5633" y="0"/>
                </a:lnTo>
                <a:lnTo>
                  <a:pt x="5633" y="10560"/>
                </a:lnTo>
                <a:lnTo>
                  <a:pt x="0" y="10560"/>
                </a:lnTo>
                <a:lnTo>
                  <a:pt x="0" y="0"/>
                </a:lnTo>
                <a:close/>
              </a:path>
            </a:pathLst>
          </a:custGeom>
        </p:spPr>
      </p:pic>
      <p:pic>
        <p:nvPicPr>
          <p:cNvPr id="12" name="图片 11" descr="6343cb131fe36a042ad7f192b6d5f64"/>
          <p:cNvPicPr>
            <a:picLocks noChangeAspect="1"/>
          </p:cNvPicPr>
          <p:nvPr/>
        </p:nvPicPr>
        <p:blipFill>
          <a:blip r:embed="rId2"/>
          <a:stretch>
            <a:fillRect/>
          </a:stretch>
        </p:blipFill>
        <p:spPr>
          <a:xfrm>
            <a:off x="10313035" y="233045"/>
            <a:ext cx="1727200" cy="82169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bldLst>
      <p:bldP spid="61" grpId="0" build="p"/>
      <p:bldP spid="63" grpId="0" bldLvl="0" animBg="1"/>
      <p:bldP spid="7" grpId="0" bldLvl="0" animBg="1"/>
      <p:bldP spid="78" grpId="0" bldLvl="0" animBg="1"/>
      <p:bldP spid="79" grpId="0" build="p"/>
      <p:bldP spid="2"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文本框 14"/>
          <p:cNvSpPr txBox="1"/>
          <p:nvPr/>
        </p:nvSpPr>
        <p:spPr>
          <a:xfrm>
            <a:off x="955675" y="3989705"/>
            <a:ext cx="2217420" cy="82994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zh-CN" sz="1600" dirty="0">
                <a:solidFill>
                  <a:srgbClr val="6AE7FF"/>
                </a:solidFill>
                <a:latin typeface="微软雅黑" panose="020B0503020204020204" pitchFamily="34" charset="-122"/>
                <a:ea typeface="微软雅黑" panose="020B0503020204020204" pitchFamily="34" charset="-122"/>
              </a:rPr>
              <a:t>指金属材料、非金属等多种材料的综合应用。</a:t>
            </a:r>
            <a:endParaRPr lang="zh-CN" altLang="zh-CN" sz="1600" dirty="0">
              <a:solidFill>
                <a:srgbClr val="6AE7FF"/>
              </a:solidFill>
              <a:latin typeface="微软雅黑" panose="020B0503020204020204" pitchFamily="34" charset="-122"/>
              <a:ea typeface="微软雅黑" panose="020B0503020204020204" pitchFamily="34" charset="-122"/>
            </a:endParaRPr>
          </a:p>
        </p:txBody>
      </p:sp>
      <p:sp>
        <p:nvSpPr>
          <p:cNvPr id="83" name="文本框 14"/>
          <p:cNvSpPr txBox="1"/>
          <p:nvPr/>
        </p:nvSpPr>
        <p:spPr>
          <a:xfrm>
            <a:off x="3496310" y="3989705"/>
            <a:ext cx="2436495" cy="267652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zh-CN" sz="1600" dirty="0">
                <a:solidFill>
                  <a:srgbClr val="6AE7FF"/>
                </a:solidFill>
                <a:latin typeface="微软雅黑" panose="020B0503020204020204" pitchFamily="34" charset="-122"/>
                <a:ea typeface="微软雅黑" panose="020B0503020204020204" pitchFamily="34" charset="-122"/>
              </a:rPr>
              <a:t>指激光选区熔化（SLM）激光立体成形（LSF）</a:t>
            </a:r>
            <a:endParaRPr lang="zh-CN" altLang="zh-CN" sz="1600" dirty="0">
              <a:solidFill>
                <a:srgbClr val="6AE7FF"/>
              </a:solidFill>
              <a:latin typeface="微软雅黑" panose="020B0503020204020204" pitchFamily="34" charset="-122"/>
              <a:ea typeface="微软雅黑" panose="020B0503020204020204" pitchFamily="34" charset="-122"/>
            </a:endParaRPr>
          </a:p>
          <a:p>
            <a:pPr algn="ctr">
              <a:lnSpc>
                <a:spcPct val="150000"/>
              </a:lnSpc>
            </a:pPr>
            <a:r>
              <a:rPr lang="zh-CN" altLang="zh-CN" sz="1600" dirty="0">
                <a:solidFill>
                  <a:srgbClr val="6AE7FF"/>
                </a:solidFill>
                <a:latin typeface="微软雅黑" panose="020B0503020204020204" pitchFamily="34" charset="-122"/>
                <a:ea typeface="微软雅黑" panose="020B0503020204020204" pitchFamily="34" charset="-122"/>
              </a:rPr>
              <a:t>电弧熔丝（WAAM）</a:t>
            </a:r>
            <a:endParaRPr lang="zh-CN" altLang="zh-CN" sz="1600" dirty="0">
              <a:solidFill>
                <a:srgbClr val="6AE7FF"/>
              </a:solidFill>
              <a:latin typeface="微软雅黑" panose="020B0503020204020204" pitchFamily="34" charset="-122"/>
              <a:ea typeface="微软雅黑" panose="020B0503020204020204" pitchFamily="34" charset="-122"/>
            </a:endParaRPr>
          </a:p>
          <a:p>
            <a:pPr algn="ctr">
              <a:lnSpc>
                <a:spcPct val="150000"/>
              </a:lnSpc>
            </a:pPr>
            <a:r>
              <a:rPr lang="zh-CN" altLang="zh-CN" sz="1600" dirty="0">
                <a:solidFill>
                  <a:srgbClr val="6AE7FF"/>
                </a:solidFill>
                <a:latin typeface="微软雅黑" panose="020B0503020204020204" pitchFamily="34" charset="-122"/>
                <a:ea typeface="微软雅黑" panose="020B0503020204020204" pitchFamily="34" charset="-122"/>
              </a:rPr>
              <a:t>挤出熔融（FDM）</a:t>
            </a:r>
            <a:endParaRPr lang="zh-CN" altLang="zh-CN" sz="1600" dirty="0">
              <a:solidFill>
                <a:srgbClr val="6AE7FF"/>
              </a:solidFill>
              <a:latin typeface="微软雅黑" panose="020B0503020204020204" pitchFamily="34" charset="-122"/>
              <a:ea typeface="微软雅黑" panose="020B0503020204020204" pitchFamily="34" charset="-122"/>
            </a:endParaRPr>
          </a:p>
          <a:p>
            <a:pPr algn="ctr">
              <a:lnSpc>
                <a:spcPct val="150000"/>
              </a:lnSpc>
            </a:pPr>
            <a:r>
              <a:rPr lang="zh-CN" altLang="zh-CN" sz="1600" dirty="0">
                <a:solidFill>
                  <a:srgbClr val="6AE7FF"/>
                </a:solidFill>
                <a:latin typeface="微软雅黑" panose="020B0503020204020204" pitchFamily="34" charset="-122"/>
                <a:ea typeface="微软雅黑" panose="020B0503020204020204" pitchFamily="34" charset="-122"/>
              </a:rPr>
              <a:t>光固化（SLA）等多种3D打印工艺及后处理工艺等多工艺集成应用。</a:t>
            </a:r>
            <a:endParaRPr lang="zh-CN" altLang="zh-CN" sz="1600" dirty="0">
              <a:solidFill>
                <a:srgbClr val="6AE7FF"/>
              </a:solidFill>
              <a:latin typeface="微软雅黑" panose="020B0503020204020204" pitchFamily="34" charset="-122"/>
              <a:ea typeface="微软雅黑" panose="020B0503020204020204" pitchFamily="34" charset="-122"/>
            </a:endParaRPr>
          </a:p>
        </p:txBody>
      </p:sp>
      <p:sp>
        <p:nvSpPr>
          <p:cNvPr id="86" name="文本框 14"/>
          <p:cNvSpPr txBox="1"/>
          <p:nvPr/>
        </p:nvSpPr>
        <p:spPr>
          <a:xfrm>
            <a:off x="6207125" y="3989705"/>
            <a:ext cx="2515235" cy="46037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zh-CN" sz="1600" dirty="0">
                <a:solidFill>
                  <a:srgbClr val="6AE7FF"/>
                </a:solidFill>
                <a:latin typeface="微软雅黑" panose="020B0503020204020204" pitchFamily="34" charset="-122"/>
                <a:ea typeface="微软雅黑" panose="020B0503020204020204" pitchFamily="34" charset="-122"/>
              </a:rPr>
              <a:t>指精益求精。</a:t>
            </a:r>
            <a:endParaRPr lang="zh-CN" altLang="zh-CN" sz="1600" dirty="0">
              <a:solidFill>
                <a:srgbClr val="6AE7FF"/>
              </a:solidFill>
              <a:latin typeface="微软雅黑" panose="020B0503020204020204" pitchFamily="34" charset="-122"/>
              <a:ea typeface="微软雅黑" panose="020B0503020204020204" pitchFamily="34" charset="-122"/>
            </a:endParaRPr>
          </a:p>
        </p:txBody>
      </p:sp>
      <p:sp>
        <p:nvSpPr>
          <p:cNvPr id="89" name="文本框 14"/>
          <p:cNvSpPr txBox="1"/>
          <p:nvPr/>
        </p:nvSpPr>
        <p:spPr>
          <a:xfrm>
            <a:off x="8828405" y="3989705"/>
            <a:ext cx="2573020" cy="46037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50000"/>
              </a:lnSpc>
              <a:spcBef>
                <a:spcPts val="0"/>
              </a:spcBef>
              <a:spcAft>
                <a:spcPts val="0"/>
              </a:spcAft>
              <a:defRPr/>
            </a:pPr>
            <a:r>
              <a:rPr altLang="zh-CN" sz="1600" dirty="0">
                <a:solidFill>
                  <a:srgbClr val="6AE7FF"/>
                </a:solidFill>
                <a:latin typeface="微软雅黑" panose="020B0503020204020204" pitchFamily="34" charset="-122"/>
                <a:ea typeface="微软雅黑" panose="020B0503020204020204" pitchFamily="34" charset="-122"/>
              </a:rPr>
              <a:t>指质量第一。</a:t>
            </a:r>
            <a:endParaRPr altLang="zh-CN" sz="1600" dirty="0">
              <a:solidFill>
                <a:srgbClr val="6AE7FF"/>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733279" y="2466340"/>
            <a:ext cx="10712798" cy="1397454"/>
            <a:chOff x="2693" y="4944"/>
            <a:chExt cx="13715" cy="1789"/>
          </a:xfrm>
        </p:grpSpPr>
        <p:sp>
          <p:nvSpPr>
            <p:cNvPr id="20" name="Oval 4"/>
            <p:cNvSpPr/>
            <p:nvPr/>
          </p:nvSpPr>
          <p:spPr>
            <a:xfrm flipH="1">
              <a:off x="13841" y="4944"/>
              <a:ext cx="1725" cy="1735"/>
            </a:xfrm>
            <a:prstGeom prst="ellipse">
              <a:avLst/>
            </a:prstGeom>
            <a:solidFill>
              <a:srgbClr val="6AE7FF">
                <a:alpha val="50000"/>
              </a:srgbClr>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lumMod val="85000"/>
                  </a:schemeClr>
                </a:solidFill>
              </a:endParaRPr>
            </a:p>
          </p:txBody>
        </p:sp>
        <p:sp>
          <p:nvSpPr>
            <p:cNvPr id="26" name="Oval 7"/>
            <p:cNvSpPr/>
            <p:nvPr/>
          </p:nvSpPr>
          <p:spPr>
            <a:xfrm flipH="1">
              <a:off x="3535" y="4944"/>
              <a:ext cx="1725" cy="1735"/>
            </a:xfrm>
            <a:prstGeom prst="ellipse">
              <a:avLst/>
            </a:prstGeom>
            <a:solidFill>
              <a:srgbClr val="6AE7FF">
                <a:alpha val="50000"/>
              </a:srgbClr>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dirty="0">
                <a:solidFill>
                  <a:schemeClr val="bg1">
                    <a:lumMod val="85000"/>
                  </a:schemeClr>
                </a:solidFill>
              </a:endParaRPr>
            </a:p>
          </p:txBody>
        </p:sp>
        <p:sp>
          <p:nvSpPr>
            <p:cNvPr id="29" name="Oval 5"/>
            <p:cNvSpPr/>
            <p:nvPr/>
          </p:nvSpPr>
          <p:spPr>
            <a:xfrm flipH="1">
              <a:off x="10449" y="4981"/>
              <a:ext cx="1725" cy="1735"/>
            </a:xfrm>
            <a:prstGeom prst="ellipse">
              <a:avLst/>
            </a:prstGeom>
            <a:solidFill>
              <a:srgbClr val="6AE7FF">
                <a:alpha val="50000"/>
              </a:srgbClr>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lumMod val="85000"/>
                  </a:schemeClr>
                </a:solidFill>
              </a:endParaRPr>
            </a:p>
          </p:txBody>
        </p:sp>
        <p:sp>
          <p:nvSpPr>
            <p:cNvPr id="35" name="Oval 6"/>
            <p:cNvSpPr/>
            <p:nvPr/>
          </p:nvSpPr>
          <p:spPr>
            <a:xfrm flipH="1">
              <a:off x="6927" y="4998"/>
              <a:ext cx="1725" cy="1735"/>
            </a:xfrm>
            <a:prstGeom prst="ellipse">
              <a:avLst/>
            </a:prstGeom>
            <a:solidFill>
              <a:srgbClr val="6AE7FF">
                <a:alpha val="50000"/>
              </a:srgbClr>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lumMod val="85000"/>
                  </a:schemeClr>
                </a:solidFill>
              </a:endParaRPr>
            </a:p>
          </p:txBody>
        </p:sp>
        <p:sp>
          <p:nvSpPr>
            <p:cNvPr id="2" name="文本框 1"/>
            <p:cNvSpPr txBox="1"/>
            <p:nvPr/>
          </p:nvSpPr>
          <p:spPr>
            <a:xfrm>
              <a:off x="2693" y="5555"/>
              <a:ext cx="3408" cy="511"/>
            </a:xfrm>
            <a:prstGeom prst="rect">
              <a:avLst/>
            </a:prstGeom>
            <a:noFill/>
          </p:spPr>
          <p:txBody>
            <a:bodyPr wrap="square" rtlCol="0">
              <a:spAutoFit/>
            </a:bodyPr>
            <a:p>
              <a:pPr algn="ctr"/>
              <a:r>
                <a:rPr lang="zh-CN" altLang="zh-CN" sz="2000" b="1" dirty="0">
                  <a:solidFill>
                    <a:schemeClr val="bg1"/>
                  </a:solidFill>
                  <a:latin typeface="微软雅黑" panose="020B0503020204020204" pitchFamily="34" charset="-122"/>
                  <a:ea typeface="微软雅黑" panose="020B0503020204020204" pitchFamily="34" charset="-122"/>
                </a:rPr>
                <a:t>多材</a:t>
              </a:r>
              <a:endParaRPr lang="zh-CN" altLang="zh-CN" sz="2000" b="1" dirty="0">
                <a:solidFill>
                  <a:schemeClr val="bg1"/>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6085" y="5593"/>
              <a:ext cx="3408" cy="511"/>
            </a:xfrm>
            <a:prstGeom prst="rect">
              <a:avLst/>
            </a:prstGeom>
            <a:noFill/>
          </p:spPr>
          <p:txBody>
            <a:bodyPr wrap="square" rtlCol="0">
              <a:spAutoFit/>
            </a:bodyPr>
            <a:p>
              <a:pPr algn="ctr"/>
              <a:r>
                <a:rPr lang="zh-CN" altLang="zh-CN" sz="2000" b="1" dirty="0">
                  <a:solidFill>
                    <a:schemeClr val="bg1"/>
                  </a:solidFill>
                  <a:latin typeface="微软雅黑" panose="020B0503020204020204" pitchFamily="34" charset="-122"/>
                  <a:ea typeface="微软雅黑" panose="020B0503020204020204" pitchFamily="34" charset="-122"/>
                </a:rPr>
                <a:t>多艺</a:t>
              </a:r>
              <a:endParaRPr lang="zh-CN" altLang="zh-CN" sz="2000" b="1" dirty="0">
                <a:solidFill>
                  <a:schemeClr val="bg1"/>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9607" y="5593"/>
              <a:ext cx="3408" cy="511"/>
            </a:xfrm>
            <a:prstGeom prst="rect">
              <a:avLst/>
            </a:prstGeom>
            <a:noFill/>
          </p:spPr>
          <p:txBody>
            <a:bodyPr wrap="square" rtlCol="0">
              <a:spAutoFit/>
            </a:bodyPr>
            <a:p>
              <a:pPr algn="ctr"/>
              <a:r>
                <a:rPr lang="zh-CN" altLang="zh-CN" sz="2000" b="1" dirty="0">
                  <a:solidFill>
                    <a:schemeClr val="bg1"/>
                  </a:solidFill>
                  <a:latin typeface="微软雅黑" panose="020B0503020204020204" pitchFamily="34" charset="-122"/>
                  <a:ea typeface="微软雅黑" panose="020B0503020204020204" pitchFamily="34" charset="-122"/>
                </a:rPr>
                <a:t>惟精</a:t>
              </a:r>
              <a:endParaRPr lang="zh-CN" altLang="zh-CN" sz="2000" b="1" dirty="0">
                <a:solidFill>
                  <a:schemeClr val="bg1"/>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13000" y="5593"/>
              <a:ext cx="3408" cy="511"/>
            </a:xfrm>
            <a:prstGeom prst="rect">
              <a:avLst/>
            </a:prstGeom>
            <a:noFill/>
          </p:spPr>
          <p:txBody>
            <a:bodyPr wrap="square" rtlCol="0">
              <a:spAutoFit/>
            </a:bodyPr>
            <a:p>
              <a:pPr algn="ctr"/>
              <a:r>
                <a:rPr lang="zh-CN" altLang="zh-CN" sz="2000" b="1" dirty="0">
                  <a:solidFill>
                    <a:schemeClr val="bg1"/>
                  </a:solidFill>
                  <a:latin typeface="微软雅黑" panose="020B0503020204020204" pitchFamily="34" charset="-122"/>
                  <a:ea typeface="微软雅黑" panose="020B0503020204020204" pitchFamily="34" charset="-122"/>
                </a:rPr>
                <a:t>惟一</a:t>
              </a:r>
              <a:endParaRPr lang="zh-CN" altLang="zh-CN" sz="2000" b="1" dirty="0">
                <a:solidFill>
                  <a:schemeClr val="bg1"/>
                </a:solidFill>
                <a:latin typeface="微软雅黑" panose="020B0503020204020204" pitchFamily="34" charset="-122"/>
                <a:ea typeface="微软雅黑" panose="020B0503020204020204" pitchFamily="34" charset="-122"/>
              </a:endParaRPr>
            </a:p>
          </p:txBody>
        </p:sp>
      </p:grpSp>
      <p:sp>
        <p:nvSpPr>
          <p:cNvPr id="6" name="文本框 5"/>
          <p:cNvSpPr txBox="1"/>
          <p:nvPr/>
        </p:nvSpPr>
        <p:spPr>
          <a:xfrm>
            <a:off x="1861820" y="1090930"/>
            <a:ext cx="8072120" cy="922020"/>
          </a:xfrm>
          <a:prstGeom prst="rect">
            <a:avLst/>
          </a:prstGeom>
          <a:noFill/>
        </p:spPr>
        <p:txBody>
          <a:bodyPr wrap="square" rtlCol="0" anchor="t">
            <a:spAutoFit/>
          </a:bodyPr>
          <a:p>
            <a:pPr>
              <a:lnSpc>
                <a:spcPct val="150000"/>
              </a:lnSpc>
            </a:pPr>
            <a:r>
              <a:rPr lang="zh-CN">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rPr>
              <a:t>遵照公司首席科学家唐晔博士的技术规划，结合3D打印技术发展与市场需求，形成了“多材、多艺、惟精、惟一”的技术特点。</a:t>
            </a:r>
            <a:endParaRPr lang="zh-CN" altLang="zh-CN">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8" name="矩形: 圆角 2"/>
          <p:cNvSpPr/>
          <p:nvPr/>
        </p:nvSpPr>
        <p:spPr>
          <a:xfrm>
            <a:off x="871855" y="3989705"/>
            <a:ext cx="2385060" cy="2763520"/>
          </a:xfrm>
          <a:prstGeom prst="roundRect">
            <a:avLst/>
          </a:prstGeom>
          <a:noFill/>
          <a:ln>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2000" dirty="0">
              <a:solidFill>
                <a:srgbClr val="10FBFE"/>
              </a:solidFill>
              <a:effectLst/>
              <a:latin typeface="+mn-ea"/>
              <a:cs typeface="+mn-ea"/>
              <a:sym typeface="+mn-lt"/>
            </a:endParaRPr>
          </a:p>
        </p:txBody>
      </p:sp>
      <p:sp>
        <p:nvSpPr>
          <p:cNvPr id="9" name="矩形: 圆角 2"/>
          <p:cNvSpPr/>
          <p:nvPr/>
        </p:nvSpPr>
        <p:spPr>
          <a:xfrm>
            <a:off x="3521075" y="3989705"/>
            <a:ext cx="2385060" cy="2763520"/>
          </a:xfrm>
          <a:prstGeom prst="roundRect">
            <a:avLst/>
          </a:prstGeom>
          <a:noFill/>
          <a:ln>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2000" dirty="0">
              <a:solidFill>
                <a:srgbClr val="10FBFE"/>
              </a:solidFill>
              <a:effectLst/>
              <a:latin typeface="+mn-ea"/>
              <a:cs typeface="+mn-ea"/>
              <a:sym typeface="+mn-lt"/>
            </a:endParaRPr>
          </a:p>
        </p:txBody>
      </p:sp>
      <p:sp>
        <p:nvSpPr>
          <p:cNvPr id="10" name="矩形: 圆角 2"/>
          <p:cNvSpPr/>
          <p:nvPr/>
        </p:nvSpPr>
        <p:spPr>
          <a:xfrm>
            <a:off x="6272530" y="3989705"/>
            <a:ext cx="2385060" cy="2763520"/>
          </a:xfrm>
          <a:prstGeom prst="roundRect">
            <a:avLst/>
          </a:prstGeom>
          <a:noFill/>
          <a:ln>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2000" dirty="0">
              <a:solidFill>
                <a:srgbClr val="10FBFE"/>
              </a:solidFill>
              <a:effectLst/>
              <a:latin typeface="+mn-ea"/>
              <a:cs typeface="+mn-ea"/>
              <a:sym typeface="+mn-lt"/>
            </a:endParaRPr>
          </a:p>
        </p:txBody>
      </p:sp>
      <p:sp>
        <p:nvSpPr>
          <p:cNvPr id="11" name="矩形: 圆角 2"/>
          <p:cNvSpPr/>
          <p:nvPr/>
        </p:nvSpPr>
        <p:spPr>
          <a:xfrm>
            <a:off x="8935085" y="3946525"/>
            <a:ext cx="2385060" cy="2763520"/>
          </a:xfrm>
          <a:prstGeom prst="roundRect">
            <a:avLst/>
          </a:prstGeom>
          <a:noFill/>
          <a:ln>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2000" dirty="0">
              <a:solidFill>
                <a:srgbClr val="10FBFE"/>
              </a:solidFill>
              <a:effectLst/>
              <a:latin typeface="+mn-ea"/>
              <a:cs typeface="+mn-ea"/>
              <a:sym typeface="+mn-lt"/>
            </a:endParaRPr>
          </a:p>
        </p:txBody>
      </p:sp>
      <p:grpSp>
        <p:nvGrpSpPr>
          <p:cNvPr id="12" name="组合 11"/>
          <p:cNvGrpSpPr/>
          <p:nvPr/>
        </p:nvGrpSpPr>
        <p:grpSpPr>
          <a:xfrm>
            <a:off x="1" y="319096"/>
            <a:ext cx="10614015" cy="609085"/>
            <a:chOff x="134488" y="670145"/>
            <a:chExt cx="8015141" cy="459948"/>
          </a:xfrm>
        </p:grpSpPr>
        <p:sp>
          <p:nvSpPr>
            <p:cNvPr id="13" name="TextBox 39"/>
            <p:cNvSpPr txBox="1"/>
            <p:nvPr/>
          </p:nvSpPr>
          <p:spPr>
            <a:xfrm>
              <a:off x="375664" y="689416"/>
              <a:ext cx="1365668" cy="440677"/>
            </a:xfrm>
            <a:prstGeom prst="rect">
              <a:avLst/>
            </a:prstGeom>
            <a:noFill/>
          </p:spPr>
          <p:txBody>
            <a:bodyPr wrap="none" rtlCol="0">
              <a:spAutoFit/>
            </a:bodyPr>
            <a:p>
              <a:r>
                <a:rPr lang="zh-CN" altLang="en-US" sz="3200" b="1" dirty="0">
                  <a:solidFill>
                    <a:srgbClr val="10FBFE"/>
                  </a:solidFill>
                  <a:latin typeface="微软雅黑" panose="020B0503020204020204" pitchFamily="34" charset="-122"/>
                  <a:ea typeface="微软雅黑" panose="020B0503020204020204" pitchFamily="34" charset="-122"/>
                  <a:sym typeface="+mn-ea"/>
                </a:rPr>
                <a:t>公司介绍</a:t>
              </a:r>
              <a:endParaRPr lang="zh-CN" altLang="en-US" sz="3200" b="1" dirty="0">
                <a:solidFill>
                  <a:srgbClr val="10FBFE"/>
                </a:solidFill>
                <a:latin typeface="微软雅黑" panose="020B0503020204020204" pitchFamily="34" charset="-122"/>
                <a:ea typeface="微软雅黑" panose="020B0503020204020204" pitchFamily="34" charset="-122"/>
                <a:sym typeface="+mn-ea"/>
              </a:endParaRPr>
            </a:p>
          </p:txBody>
        </p:sp>
        <p:sp>
          <p:nvSpPr>
            <p:cNvPr id="14"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57"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cxnSp>
          <p:nvCxnSpPr>
            <p:cNvPr id="59" name="直接连接符 58"/>
            <p:cNvCxnSpPr/>
            <p:nvPr/>
          </p:nvCxnSpPr>
          <p:spPr>
            <a:xfrm>
              <a:off x="1865327"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60" name="图片 59" descr="6343cb131fe36a042ad7f192b6d5f64"/>
          <p:cNvPicPr>
            <a:picLocks noChangeAspect="1"/>
          </p:cNvPicPr>
          <p:nvPr/>
        </p:nvPicPr>
        <p:blipFill>
          <a:blip r:embed="rId1"/>
          <a:stretch>
            <a:fillRect/>
          </a:stretch>
        </p:blipFill>
        <p:spPr>
          <a:xfrm>
            <a:off x="10313035" y="233045"/>
            <a:ext cx="1727200" cy="82169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1" y="319096"/>
            <a:ext cx="10614023" cy="609085"/>
            <a:chOff x="134488" y="670145"/>
            <a:chExt cx="8015147" cy="459948"/>
          </a:xfrm>
        </p:grpSpPr>
        <p:sp>
          <p:nvSpPr>
            <p:cNvPr id="37" name="TextBox 39"/>
            <p:cNvSpPr txBox="1"/>
            <p:nvPr/>
          </p:nvSpPr>
          <p:spPr>
            <a:xfrm>
              <a:off x="375664" y="689416"/>
              <a:ext cx="5048369" cy="440677"/>
            </a:xfrm>
            <a:prstGeom prst="rect">
              <a:avLst/>
            </a:prstGeom>
            <a:noFill/>
          </p:spPr>
          <p:txBody>
            <a:bodyPr wrap="none" rtlCol="0">
              <a:spAutoFit/>
            </a:bodyPr>
            <a:lstStyle/>
            <a:p>
              <a:pPr algn="l"/>
              <a:r>
                <a:rPr lang="zh-CN" altLang="en-US" sz="3200" b="1" dirty="0">
                  <a:solidFill>
                    <a:srgbClr val="10FBFE"/>
                  </a:solidFill>
                  <a:latin typeface="微软雅黑" panose="020B0503020204020204" pitchFamily="34" charset="-122"/>
                  <a:ea typeface="微软雅黑" panose="020B0503020204020204" pitchFamily="34" charset="-122"/>
                  <a:sym typeface="+mn-ea"/>
                </a:rPr>
                <a:t>高端设计到先进制造全流程解决方案</a:t>
              </a:r>
              <a:endParaRPr lang="zh-CN" altLang="en-US" sz="3200" b="1" dirty="0">
                <a:solidFill>
                  <a:srgbClr val="10FBFE"/>
                </a:solidFill>
                <a:latin typeface="微软雅黑" panose="020B0503020204020204" pitchFamily="34" charset="-122"/>
                <a:ea typeface="微软雅黑" panose="020B0503020204020204" pitchFamily="34" charset="-122"/>
                <a:sym typeface="+mn-ea"/>
              </a:endParaRPr>
            </a:p>
          </p:txBody>
        </p:sp>
        <p:sp>
          <p:nvSpPr>
            <p:cNvPr id="38"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直接连接符 39"/>
            <p:cNvCxnSpPr/>
            <p:nvPr/>
          </p:nvCxnSpPr>
          <p:spPr>
            <a:xfrm>
              <a:off x="5492145" y="910137"/>
              <a:ext cx="265749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1073743122" name="图片 1073743121"/>
          <p:cNvPicPr>
            <a:picLocks noRot="1" noChangeAspect="1"/>
          </p:cNvPicPr>
          <p:nvPr/>
        </p:nvPicPr>
        <p:blipFill>
          <a:blip r:embed="rId1"/>
          <a:stretch>
            <a:fillRect/>
          </a:stretch>
        </p:blipFill>
        <p:spPr>
          <a:xfrm>
            <a:off x="6165215" y="2053590"/>
            <a:ext cx="5378450" cy="2875280"/>
          </a:xfrm>
          <a:prstGeom prst="rect">
            <a:avLst/>
          </a:prstGeom>
          <a:noFill/>
          <a:ln w="9525">
            <a:noFill/>
          </a:ln>
        </p:spPr>
      </p:pic>
      <p:sp>
        <p:nvSpPr>
          <p:cNvPr id="2" name="文本框 1"/>
          <p:cNvSpPr txBox="1"/>
          <p:nvPr/>
        </p:nvSpPr>
        <p:spPr>
          <a:xfrm>
            <a:off x="7235190" y="5307330"/>
            <a:ext cx="3238500" cy="337185"/>
          </a:xfrm>
          <a:prstGeom prst="rect">
            <a:avLst/>
          </a:prstGeom>
          <a:noFill/>
          <a:ln w="9525">
            <a:noFill/>
          </a:ln>
        </p:spPr>
        <p:txBody>
          <a:bodyPr wrap="square">
            <a:spAutoFit/>
          </a:bodyPr>
          <a:p>
            <a:pPr indent="0" algn="ctr"/>
            <a:r>
              <a:rPr lang="zh-CN" sz="1600" b="1">
                <a:solidFill>
                  <a:srgbClr val="6AE7FF"/>
                </a:solidFill>
                <a:latin typeface="微软雅黑" panose="020B0503020204020204" pitchFamily="34" charset="-122"/>
                <a:ea typeface="微软雅黑" panose="020B0503020204020204" pitchFamily="34" charset="-122"/>
              </a:rPr>
              <a:t>产品研制全流程解决方案</a:t>
            </a:r>
            <a:endParaRPr lang="zh-CN" altLang="en-US" sz="1600" b="1">
              <a:solidFill>
                <a:srgbClr val="6AE7FF"/>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319405" y="1952625"/>
            <a:ext cx="5707380" cy="3691890"/>
            <a:chOff x="503" y="2746"/>
            <a:chExt cx="8988" cy="5814"/>
          </a:xfrm>
        </p:grpSpPr>
        <p:sp>
          <p:nvSpPr>
            <p:cNvPr id="101" name="文本框 100"/>
            <p:cNvSpPr txBox="1"/>
            <p:nvPr/>
          </p:nvSpPr>
          <p:spPr>
            <a:xfrm>
              <a:off x="997" y="2905"/>
              <a:ext cx="8000" cy="5497"/>
            </a:xfrm>
            <a:prstGeom prst="rect">
              <a:avLst/>
            </a:prstGeom>
            <a:noFill/>
            <a:ln w="9525">
              <a:noFill/>
            </a:ln>
          </p:spPr>
          <p:txBody>
            <a:bodyPr>
              <a:spAutoFit/>
            </a:bodyPr>
            <a:p>
              <a:pPr indent="355600">
                <a:lnSpc>
                  <a:spcPct val="130000"/>
                </a:lnSpc>
                <a:spcBef>
                  <a:spcPts val="0"/>
                </a:spcBef>
                <a:spcAft>
                  <a:spcPts val="0"/>
                </a:spcAft>
              </a:pPr>
              <a:r>
                <a:rPr lang="zh-CN" sz="2000" b="1">
                  <a:solidFill>
                    <a:srgbClr val="6AE7FF"/>
                  </a:solidFill>
                  <a:ea typeface="黑体" panose="02010609060101010101" charset="-122"/>
                </a:rPr>
                <a:t>3D打印技术是实现先进设计-材料-制造技术深度融合的最有效手段，能实现高端产品性能跨越式提升。</a:t>
              </a:r>
              <a:endParaRPr lang="zh-CN" sz="2000" b="1">
                <a:solidFill>
                  <a:srgbClr val="6AE7FF"/>
                </a:solidFill>
                <a:ea typeface="黑体" panose="02010609060101010101" charset="-122"/>
              </a:endParaRPr>
            </a:p>
            <a:p>
              <a:pPr indent="355600">
                <a:lnSpc>
                  <a:spcPct val="130000"/>
                </a:lnSpc>
                <a:spcBef>
                  <a:spcPts val="0"/>
                </a:spcBef>
                <a:spcAft>
                  <a:spcPts val="0"/>
                </a:spcAft>
              </a:pPr>
              <a:endParaRPr lang="zh-CN" sz="1400" b="0">
                <a:solidFill>
                  <a:srgbClr val="6AE7FF"/>
                </a:solidFill>
                <a:ea typeface="黑体" panose="02010609060101010101" charset="-122"/>
              </a:endParaRPr>
            </a:p>
            <a:p>
              <a:pPr indent="355600">
                <a:lnSpc>
                  <a:spcPct val="130000"/>
                </a:lnSpc>
                <a:spcBef>
                  <a:spcPts val="0"/>
                </a:spcBef>
                <a:spcAft>
                  <a:spcPts val="0"/>
                </a:spcAft>
              </a:pPr>
              <a:endParaRPr lang="zh-CN" sz="1600" b="0">
                <a:solidFill>
                  <a:srgbClr val="6AE7FF"/>
                </a:solidFill>
                <a:ea typeface="黑体" panose="02010609060101010101" charset="-122"/>
              </a:endParaRPr>
            </a:p>
            <a:p>
              <a:pPr indent="355600">
                <a:lnSpc>
                  <a:spcPct val="130000"/>
                </a:lnSpc>
                <a:spcBef>
                  <a:spcPts val="0"/>
                </a:spcBef>
                <a:spcAft>
                  <a:spcPts val="0"/>
                </a:spcAft>
              </a:pPr>
              <a:r>
                <a:rPr lang="zh-CN" sz="1600" b="0">
                  <a:solidFill>
                    <a:srgbClr val="6AE7FF"/>
                  </a:solidFill>
                  <a:ea typeface="黑体" panose="02010609060101010101" charset="-122"/>
                </a:rPr>
                <a:t>公司技术团队致力于先进设计与先进制造技术的研究，充分发挥3D打印技术优势，不断追求产品的性能提高，以航天高标准要求，严格控制产品成形质量，并对产品质量进行全方位检测，为客户提供从高端设计、先进制造到精准检测的产品研制全流程解决方案。</a:t>
              </a:r>
              <a:endParaRPr lang="zh-CN" altLang="en-US" sz="1600" b="0">
                <a:solidFill>
                  <a:srgbClr val="6AE7FF"/>
                </a:solidFill>
                <a:ea typeface="黑体" panose="02010609060101010101" charset="-122"/>
              </a:endParaRPr>
            </a:p>
          </p:txBody>
        </p:sp>
        <p:sp>
          <p:nvSpPr>
            <p:cNvPr id="3" name="圆角矩形 2"/>
            <p:cNvSpPr/>
            <p:nvPr/>
          </p:nvSpPr>
          <p:spPr>
            <a:xfrm>
              <a:off x="503" y="2746"/>
              <a:ext cx="8988" cy="5814"/>
            </a:xfrm>
            <a:prstGeom prst="roundRect">
              <a:avLst>
                <a:gd name="adj" fmla="val 9450"/>
              </a:avLst>
            </a:prstGeom>
            <a:noFill/>
            <a:ln w="12700">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p>
              <a:pPr algn="ctr"/>
              <a:endParaRPr lang="zh-CN" altLang="en-US"/>
            </a:p>
          </p:txBody>
        </p:sp>
      </p:grpSp>
      <p:pic>
        <p:nvPicPr>
          <p:cNvPr id="10" name="图片 9" descr="6343cb131fe36a042ad7f192b6d5f64"/>
          <p:cNvPicPr>
            <a:picLocks noChangeAspect="1"/>
          </p:cNvPicPr>
          <p:nvPr/>
        </p:nvPicPr>
        <p:blipFill>
          <a:blip r:embed="rId2"/>
          <a:stretch>
            <a:fillRect/>
          </a:stretch>
        </p:blipFill>
        <p:spPr>
          <a:xfrm>
            <a:off x="10313035" y="233045"/>
            <a:ext cx="1727200" cy="82169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1" y="319096"/>
            <a:ext cx="10614024" cy="609085"/>
            <a:chOff x="134488" y="670145"/>
            <a:chExt cx="8015148" cy="459948"/>
          </a:xfrm>
        </p:grpSpPr>
        <p:sp>
          <p:nvSpPr>
            <p:cNvPr id="37" name="TextBox 39"/>
            <p:cNvSpPr txBox="1"/>
            <p:nvPr/>
          </p:nvSpPr>
          <p:spPr>
            <a:xfrm>
              <a:off x="375664" y="689416"/>
              <a:ext cx="6275936" cy="440677"/>
            </a:xfrm>
            <a:prstGeom prst="rect">
              <a:avLst/>
            </a:prstGeom>
            <a:noFill/>
          </p:spPr>
          <p:txBody>
            <a:bodyPr wrap="none" rtlCol="0">
              <a:spAutoFit/>
            </a:bodyPr>
            <a:p>
              <a:pPr algn="l"/>
              <a:r>
                <a:rPr lang="zh-CN" altLang="en-US" sz="3200" b="1" dirty="0">
                  <a:solidFill>
                    <a:srgbClr val="10FBFE"/>
                  </a:solidFill>
                  <a:latin typeface="微软雅黑" panose="020B0503020204020204" pitchFamily="34" charset="-122"/>
                  <a:ea typeface="微软雅黑" panose="020B0503020204020204" pitchFamily="34" charset="-122"/>
                  <a:sym typeface="+mn-ea"/>
                </a:rPr>
                <a:t>源于航天高性能结构研制模式的高端设计能力</a:t>
              </a:r>
              <a:endParaRPr lang="zh-CN" altLang="en-US" sz="3200" b="1" dirty="0">
                <a:solidFill>
                  <a:srgbClr val="10FBFE"/>
                </a:solidFill>
                <a:latin typeface="微软雅黑" panose="020B0503020204020204" pitchFamily="34" charset="-122"/>
                <a:ea typeface="微软雅黑" panose="020B0503020204020204" pitchFamily="34" charset="-122"/>
                <a:sym typeface="+mn-ea"/>
              </a:endParaRPr>
            </a:p>
          </p:txBody>
        </p:sp>
        <p:sp>
          <p:nvSpPr>
            <p:cNvPr id="38"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39"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cxnSp>
          <p:nvCxnSpPr>
            <p:cNvPr id="40" name="直接连接符 39"/>
            <p:cNvCxnSpPr/>
            <p:nvPr/>
          </p:nvCxnSpPr>
          <p:spPr>
            <a:xfrm>
              <a:off x="6771980" y="910137"/>
              <a:ext cx="137765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 name="组合 7"/>
          <p:cNvGrpSpPr/>
          <p:nvPr/>
        </p:nvGrpSpPr>
        <p:grpSpPr>
          <a:xfrm>
            <a:off x="268605" y="928297"/>
            <a:ext cx="9963107" cy="2043750"/>
            <a:chOff x="0" y="1629"/>
            <a:chExt cx="31090" cy="6377"/>
          </a:xfrm>
        </p:grpSpPr>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606" y="1629"/>
              <a:ext cx="6377" cy="6377"/>
            </a:xfrm>
            <a:prstGeom prst="rect">
              <a:avLst/>
            </a:prstGeom>
          </p:spPr>
        </p:pic>
        <p:grpSp>
          <p:nvGrpSpPr>
            <p:cNvPr id="10" name="组合 9"/>
            <p:cNvGrpSpPr/>
            <p:nvPr/>
          </p:nvGrpSpPr>
          <p:grpSpPr>
            <a:xfrm>
              <a:off x="7219" y="2909"/>
              <a:ext cx="23871" cy="9"/>
              <a:chOff x="7219" y="2909"/>
              <a:chExt cx="23871" cy="9"/>
            </a:xfrm>
          </p:grpSpPr>
          <p:cxnSp>
            <p:nvCxnSpPr>
              <p:cNvPr id="12" name="直接连接符 11"/>
              <p:cNvCxnSpPr/>
              <p:nvPr/>
            </p:nvCxnSpPr>
            <p:spPr>
              <a:xfrm>
                <a:off x="7219" y="2909"/>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14285" y="2918"/>
                <a:ext cx="1680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0" y="7413"/>
              <a:ext cx="13038" cy="8"/>
              <a:chOff x="0" y="7413"/>
              <a:chExt cx="13038" cy="8"/>
            </a:xfrm>
          </p:grpSpPr>
          <p:cxnSp>
            <p:nvCxnSpPr>
              <p:cNvPr id="15" name="直接连接符 14"/>
              <p:cNvCxnSpPr/>
              <p:nvPr/>
            </p:nvCxnSpPr>
            <p:spPr>
              <a:xfrm>
                <a:off x="0" y="7413"/>
                <a:ext cx="628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5488" y="741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grpSp>
      </p:grpSp>
      <p:sp>
        <p:nvSpPr>
          <p:cNvPr id="17" name="文本框 16"/>
          <p:cNvSpPr txBox="1"/>
          <p:nvPr/>
        </p:nvSpPr>
        <p:spPr>
          <a:xfrm>
            <a:off x="2826385" y="1363345"/>
            <a:ext cx="7405370" cy="1370965"/>
          </a:xfrm>
          <a:prstGeom prst="rect">
            <a:avLst/>
          </a:prstGeom>
          <a:noFill/>
          <a:ln w="9525">
            <a:noFill/>
          </a:ln>
        </p:spPr>
        <p:txBody>
          <a:bodyPr wrap="square">
            <a:spAutoFit/>
          </a:bodyPr>
          <a:p>
            <a:pPr indent="355600">
              <a:lnSpc>
                <a:spcPct val="130000"/>
              </a:lnSpc>
              <a:spcBef>
                <a:spcPts val="0"/>
              </a:spcBef>
              <a:spcAft>
                <a:spcPts val="0"/>
              </a:spcAft>
            </a:pPr>
            <a:r>
              <a:rPr lang="zh-CN" sz="1600" b="0">
                <a:solidFill>
                  <a:srgbClr val="6AE7FF"/>
                </a:solidFill>
                <a:ea typeface="黑体" panose="02010609060101010101" charset="-122"/>
              </a:rPr>
              <a:t>先进设计是3D打印的灵魂，研发团队紧密结合新一代航天产品高性能研制需求，不断突破传统设计思维，建立了面向3D打印的新概念结构设计技术体系，形成了轻量化-功能一体化-智能结构3D打印技术发展路线图，有力促进新一代航天产品性能跨越式提升，成为国内3D打印技术的领跑者。</a:t>
            </a:r>
            <a:endParaRPr lang="zh-CN" altLang="en-US" sz="1600" b="0">
              <a:solidFill>
                <a:srgbClr val="6AE7FF"/>
              </a:solidFill>
              <a:ea typeface="黑体" panose="02010609060101010101" charset="-122"/>
            </a:endParaRPr>
          </a:p>
        </p:txBody>
      </p:sp>
      <p:pic>
        <p:nvPicPr>
          <p:cNvPr id="2" name="Picture 4"/>
          <p:cNvPicPr>
            <a:picLocks noChangeAspect="1"/>
          </p:cNvPicPr>
          <p:nvPr/>
        </p:nvPicPr>
        <p:blipFill>
          <a:blip r:embed="rId2"/>
          <a:stretch>
            <a:fillRect/>
          </a:stretch>
        </p:blipFill>
        <p:spPr>
          <a:xfrm>
            <a:off x="2826385" y="3249295"/>
            <a:ext cx="6259830" cy="3355340"/>
          </a:xfrm>
          <a:prstGeom prst="rect">
            <a:avLst/>
          </a:prstGeom>
          <a:noFill/>
          <a:ln w="9525">
            <a:noFill/>
          </a:ln>
        </p:spPr>
      </p:pic>
      <p:pic>
        <p:nvPicPr>
          <p:cNvPr id="19" name="图片 18" descr="6343cb131fe36a042ad7f192b6d5f64"/>
          <p:cNvPicPr>
            <a:picLocks noChangeAspect="1"/>
          </p:cNvPicPr>
          <p:nvPr/>
        </p:nvPicPr>
        <p:blipFill>
          <a:blip r:embed="rId3"/>
          <a:stretch>
            <a:fillRect/>
          </a:stretch>
        </p:blipFill>
        <p:spPr>
          <a:xfrm>
            <a:off x="10313035" y="233045"/>
            <a:ext cx="1727200" cy="82169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直接连接符 21"/>
          <p:cNvCxnSpPr/>
          <p:nvPr/>
        </p:nvCxnSpPr>
        <p:spPr>
          <a:xfrm>
            <a:off x="6259058" y="1992948"/>
            <a:ext cx="0" cy="3613150"/>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sp>
        <p:nvSpPr>
          <p:cNvPr id="25" name="矩形 37"/>
          <p:cNvSpPr>
            <a:spLocks noChangeArrowheads="1"/>
          </p:cNvSpPr>
          <p:nvPr/>
        </p:nvSpPr>
        <p:spPr bwMode="auto">
          <a:xfrm>
            <a:off x="6450330" y="1915160"/>
            <a:ext cx="4992370"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pPr>
            <a:r>
              <a:rPr lang="zh-CN" altLang="en-US" sz="1400" dirty="0">
                <a:solidFill>
                  <a:srgbClr val="6AE7FF"/>
                </a:solidFill>
                <a:latin typeface="微软雅黑" panose="020B0503020204020204" pitchFamily="34" charset="-122"/>
                <a:ea typeface="微软雅黑" panose="020B0503020204020204" pitchFamily="34" charset="-122"/>
              </a:rPr>
              <a:t>针对高精密构件高刚度、轻量化要求，采用基于功能特征约束、性能优先的拓扑优化设计，即设计不考虑制造工艺，实现构件基于最优性能的拓扑优化设计。根据拓扑优化结果，对模型进行优化设计，可在提高结构体刚度强度的同时，获得更大的减重效果。拓扑优化结构已成功应用与型号，优化后结构减重35%，一阶频率提高30%。公司拥有HyperWorks、SolidThinking、Ansys等仿真分析软件及Proe、UG等三维设计软件，可为客户提供专业、优质的结构设计与优化服务。</a:t>
            </a:r>
            <a:endParaRPr lang="zh-CN" altLang="en-US" sz="1400" dirty="0">
              <a:solidFill>
                <a:srgbClr val="6AE7FF"/>
              </a:solidFill>
              <a:latin typeface="微软雅黑" panose="020B0503020204020204" pitchFamily="34" charset="-122"/>
              <a:ea typeface="微软雅黑" panose="020B0503020204020204" pitchFamily="34" charset="-122"/>
            </a:endParaRPr>
          </a:p>
        </p:txBody>
      </p:sp>
      <p:sp>
        <p:nvSpPr>
          <p:cNvPr id="27" name="椭圆 26"/>
          <p:cNvSpPr/>
          <p:nvPr/>
        </p:nvSpPr>
        <p:spPr>
          <a:xfrm>
            <a:off x="6070780" y="3064193"/>
            <a:ext cx="377825" cy="37782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36" name="组合 35"/>
          <p:cNvGrpSpPr/>
          <p:nvPr/>
        </p:nvGrpSpPr>
        <p:grpSpPr>
          <a:xfrm>
            <a:off x="1" y="319096"/>
            <a:ext cx="10614024" cy="609085"/>
            <a:chOff x="134488" y="670145"/>
            <a:chExt cx="8015148" cy="459948"/>
          </a:xfrm>
        </p:grpSpPr>
        <p:sp>
          <p:nvSpPr>
            <p:cNvPr id="37" name="TextBox 39"/>
            <p:cNvSpPr txBox="1"/>
            <p:nvPr/>
          </p:nvSpPr>
          <p:spPr>
            <a:xfrm>
              <a:off x="375664" y="689416"/>
              <a:ext cx="6275936" cy="440677"/>
            </a:xfrm>
            <a:prstGeom prst="rect">
              <a:avLst/>
            </a:prstGeom>
            <a:noFill/>
          </p:spPr>
          <p:txBody>
            <a:bodyPr wrap="none" rtlCol="0">
              <a:spAutoFit/>
            </a:bodyPr>
            <a:p>
              <a:pPr algn="l"/>
              <a:r>
                <a:rPr lang="zh-CN" altLang="en-US" sz="3200" b="1" dirty="0">
                  <a:solidFill>
                    <a:srgbClr val="10FBFE"/>
                  </a:solidFill>
                  <a:latin typeface="微软雅黑" panose="020B0503020204020204" pitchFamily="34" charset="-122"/>
                  <a:ea typeface="微软雅黑" panose="020B0503020204020204" pitchFamily="34" charset="-122"/>
                  <a:sym typeface="+mn-ea"/>
                </a:rPr>
                <a:t>源于航天高性能结构研制模式的高端设计能力</a:t>
              </a:r>
              <a:endParaRPr lang="zh-CN" altLang="en-US" sz="3200" b="1" dirty="0">
                <a:solidFill>
                  <a:srgbClr val="10FBFE"/>
                </a:solidFill>
                <a:latin typeface="微软雅黑" panose="020B0503020204020204" pitchFamily="34" charset="-122"/>
                <a:ea typeface="微软雅黑" panose="020B0503020204020204" pitchFamily="34" charset="-122"/>
                <a:sym typeface="+mn-ea"/>
              </a:endParaRPr>
            </a:p>
          </p:txBody>
        </p:sp>
        <p:sp>
          <p:nvSpPr>
            <p:cNvPr id="38"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39"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cxnSp>
          <p:nvCxnSpPr>
            <p:cNvPr id="40" name="直接连接符 39"/>
            <p:cNvCxnSpPr/>
            <p:nvPr/>
          </p:nvCxnSpPr>
          <p:spPr>
            <a:xfrm>
              <a:off x="6771980" y="910137"/>
              <a:ext cx="137765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01" name="文本框 100"/>
          <p:cNvSpPr txBox="1"/>
          <p:nvPr/>
        </p:nvSpPr>
        <p:spPr>
          <a:xfrm>
            <a:off x="6450330" y="1454785"/>
            <a:ext cx="3049270" cy="460375"/>
          </a:xfrm>
          <a:prstGeom prst="rect">
            <a:avLst/>
          </a:prstGeom>
          <a:noFill/>
          <a:ln w="9525">
            <a:noFill/>
          </a:ln>
        </p:spPr>
        <p:txBody>
          <a:bodyPr wrap="square">
            <a:spAutoFit/>
          </a:bodyPr>
          <a:p>
            <a:pPr indent="0"/>
            <a:r>
              <a:rPr lang="zh-CN" sz="2400" b="1">
                <a:solidFill>
                  <a:srgbClr val="6AE7FF"/>
                </a:solidFill>
                <a:ea typeface="黑体" panose="02010609060101010101" charset="-122"/>
              </a:rPr>
              <a:t>拓扑优化设计能力</a:t>
            </a:r>
            <a:endParaRPr lang="zh-CN" altLang="en-US" sz="2400" b="1">
              <a:solidFill>
                <a:srgbClr val="6AE7FF"/>
              </a:solidFill>
              <a:ea typeface="黑体" panose="02010609060101010101" charset="-122"/>
            </a:endParaRPr>
          </a:p>
        </p:txBody>
      </p:sp>
      <p:grpSp>
        <p:nvGrpSpPr>
          <p:cNvPr id="12" name="组合 11"/>
          <p:cNvGrpSpPr/>
          <p:nvPr/>
        </p:nvGrpSpPr>
        <p:grpSpPr>
          <a:xfrm>
            <a:off x="6406515" y="4902200"/>
            <a:ext cx="5539133" cy="1487277"/>
            <a:chOff x="10089" y="7819"/>
            <a:chExt cx="8358" cy="2244"/>
          </a:xfrm>
        </p:grpSpPr>
        <p:pic>
          <p:nvPicPr>
            <p:cNvPr id="2" name="图片 -2147482613" descr="fz8_038_908_u1_o_161216"/>
            <p:cNvPicPr>
              <a:picLocks noChangeAspect="1"/>
            </p:cNvPicPr>
            <p:nvPr/>
          </p:nvPicPr>
          <p:blipFill>
            <a:blip r:embed="rId1"/>
            <a:srcRect l="26517" t="21948" r="37463" b="29642"/>
            <a:stretch>
              <a:fillRect/>
            </a:stretch>
          </p:blipFill>
          <p:spPr>
            <a:xfrm>
              <a:off x="10155" y="7820"/>
              <a:ext cx="2139" cy="1780"/>
            </a:xfrm>
            <a:prstGeom prst="rect">
              <a:avLst/>
            </a:prstGeom>
            <a:noFill/>
            <a:ln w="9525">
              <a:noFill/>
            </a:ln>
          </p:spPr>
        </p:pic>
        <p:sp>
          <p:nvSpPr>
            <p:cNvPr id="1073743085" name="右箭头 1073743084"/>
            <p:cNvSpPr/>
            <p:nvPr/>
          </p:nvSpPr>
          <p:spPr>
            <a:xfrm>
              <a:off x="12423" y="8600"/>
              <a:ext cx="483" cy="258"/>
            </a:xfrm>
            <a:prstGeom prst="rightArrow">
              <a:avLst>
                <a:gd name="adj1" fmla="val 50000"/>
                <a:gd name="adj2" fmla="val 46802"/>
              </a:avLst>
            </a:prstGeom>
            <a:solidFill>
              <a:srgbClr val="6AE7FF"/>
            </a:solidFill>
            <a:ln w="15875" cap="flat" cmpd="sng">
              <a:solidFill>
                <a:srgbClr val="739CC3"/>
              </a:solidFill>
              <a:prstDash val="solid"/>
              <a:miter/>
              <a:headEnd type="none" w="med" len="med"/>
              <a:tailEnd type="none" w="med" len="med"/>
            </a:ln>
          </p:spPr>
          <p:txBody>
            <a:bodyPr/>
            <a:p>
              <a:endParaRPr lang="zh-CN" altLang="en-US"/>
            </a:p>
          </p:txBody>
        </p:sp>
        <p:pic>
          <p:nvPicPr>
            <p:cNvPr id="3" name="图片 -2147482529" descr="tupian_yuntu1216b"/>
            <p:cNvPicPr>
              <a:picLocks noChangeAspect="1"/>
            </p:cNvPicPr>
            <p:nvPr/>
          </p:nvPicPr>
          <p:blipFill>
            <a:blip r:embed="rId2"/>
            <a:srcRect r="34184" b="15460"/>
            <a:stretch>
              <a:fillRect/>
            </a:stretch>
          </p:blipFill>
          <p:spPr>
            <a:xfrm>
              <a:off x="13123" y="7819"/>
              <a:ext cx="2170" cy="1781"/>
            </a:xfrm>
            <a:prstGeom prst="rect">
              <a:avLst/>
            </a:prstGeom>
            <a:noFill/>
            <a:ln w="9525">
              <a:noFill/>
            </a:ln>
          </p:spPr>
        </p:pic>
        <p:sp>
          <p:nvSpPr>
            <p:cNvPr id="6" name="右箭头 5"/>
            <p:cNvSpPr/>
            <p:nvPr/>
          </p:nvSpPr>
          <p:spPr>
            <a:xfrm>
              <a:off x="15472" y="8600"/>
              <a:ext cx="483" cy="258"/>
            </a:xfrm>
            <a:prstGeom prst="rightArrow">
              <a:avLst>
                <a:gd name="adj1" fmla="val 50000"/>
                <a:gd name="adj2" fmla="val 46802"/>
              </a:avLst>
            </a:prstGeom>
            <a:solidFill>
              <a:srgbClr val="6AE7FF"/>
            </a:solidFill>
            <a:ln w="15875" cap="flat" cmpd="sng">
              <a:solidFill>
                <a:srgbClr val="739CC3"/>
              </a:solidFill>
              <a:prstDash val="solid"/>
              <a:miter/>
              <a:headEnd type="none" w="med" len="med"/>
              <a:tailEnd type="none" w="med" len="med"/>
            </a:ln>
          </p:spPr>
          <p:txBody>
            <a:bodyPr/>
            <a:p>
              <a:endParaRPr lang="zh-CN" altLang="en-US"/>
            </a:p>
          </p:txBody>
        </p:sp>
        <p:pic>
          <p:nvPicPr>
            <p:cNvPr id="4" name="图片 -2147482611" descr="fz8_038_908_u_160706a"/>
            <p:cNvPicPr>
              <a:picLocks noChangeAspect="1"/>
            </p:cNvPicPr>
            <p:nvPr/>
          </p:nvPicPr>
          <p:blipFill>
            <a:blip r:embed="rId3"/>
            <a:srcRect l="14238" t="14937" r="33919" b="20816"/>
            <a:stretch>
              <a:fillRect/>
            </a:stretch>
          </p:blipFill>
          <p:spPr>
            <a:xfrm>
              <a:off x="16175" y="7820"/>
              <a:ext cx="2022" cy="1779"/>
            </a:xfrm>
            <a:prstGeom prst="rect">
              <a:avLst/>
            </a:prstGeom>
            <a:noFill/>
            <a:ln w="9525">
              <a:noFill/>
            </a:ln>
          </p:spPr>
        </p:pic>
        <p:sp>
          <p:nvSpPr>
            <p:cNvPr id="106" name="文本框 105"/>
            <p:cNvSpPr txBox="1"/>
            <p:nvPr/>
          </p:nvSpPr>
          <p:spPr>
            <a:xfrm>
              <a:off x="10089" y="9600"/>
              <a:ext cx="2205" cy="463"/>
            </a:xfrm>
            <a:prstGeom prst="rect">
              <a:avLst/>
            </a:prstGeom>
            <a:noFill/>
            <a:ln w="9525">
              <a:noFill/>
            </a:ln>
          </p:spPr>
          <p:txBody>
            <a:bodyPr wrap="square">
              <a:spAutoFit/>
            </a:bodyPr>
            <a:p>
              <a:pPr indent="0"/>
              <a:r>
                <a:rPr lang="zh-CN" sz="1400" b="0">
                  <a:solidFill>
                    <a:srgbClr val="6AE7FF"/>
                  </a:solidFill>
                  <a:cs typeface="仿宋_GB2312" charset="0"/>
                </a:rPr>
                <a:t>（</a:t>
              </a:r>
              <a:r>
                <a:rPr lang="en-US" sz="1400" b="0">
                  <a:solidFill>
                    <a:srgbClr val="6AE7FF"/>
                  </a:solidFill>
                  <a:latin typeface="仿宋_GB2312" charset="0"/>
                </a:rPr>
                <a:t>a</a:t>
              </a:r>
              <a:r>
                <a:rPr lang="zh-CN" sz="1400" b="0">
                  <a:solidFill>
                    <a:srgbClr val="6AE7FF"/>
                  </a:solidFill>
                  <a:cs typeface="仿宋_GB2312" charset="0"/>
                </a:rPr>
                <a:t>）原模型</a:t>
              </a:r>
              <a:endParaRPr lang="zh-CN" altLang="en-US" sz="1400" b="0">
                <a:solidFill>
                  <a:srgbClr val="6AE7FF"/>
                </a:solidFill>
                <a:cs typeface="仿宋_GB2312" charset="0"/>
              </a:endParaRPr>
            </a:p>
          </p:txBody>
        </p:sp>
        <p:sp>
          <p:nvSpPr>
            <p:cNvPr id="7" name="文本框 6"/>
            <p:cNvSpPr txBox="1"/>
            <p:nvPr/>
          </p:nvSpPr>
          <p:spPr>
            <a:xfrm>
              <a:off x="12818" y="9599"/>
              <a:ext cx="3183" cy="463"/>
            </a:xfrm>
            <a:prstGeom prst="rect">
              <a:avLst/>
            </a:prstGeom>
            <a:noFill/>
            <a:ln w="9525">
              <a:noFill/>
            </a:ln>
          </p:spPr>
          <p:txBody>
            <a:bodyPr wrap="square">
              <a:spAutoFit/>
            </a:bodyPr>
            <a:p>
              <a:pPr indent="0"/>
              <a:r>
                <a:rPr lang="zh-CN" sz="1400" b="0">
                  <a:solidFill>
                    <a:srgbClr val="6AE7FF"/>
                  </a:solidFill>
                  <a:cs typeface="仿宋_GB2312" charset="0"/>
                </a:rPr>
                <a:t>（</a:t>
              </a:r>
              <a:r>
                <a:rPr lang="en-US" sz="1400" b="0">
                  <a:solidFill>
                    <a:srgbClr val="6AE7FF"/>
                  </a:solidFill>
                  <a:latin typeface="仿宋_GB2312" charset="0"/>
                </a:rPr>
                <a:t>b</a:t>
              </a:r>
              <a:r>
                <a:rPr lang="zh-CN" sz="1400" b="0">
                  <a:solidFill>
                    <a:srgbClr val="6AE7FF"/>
                  </a:solidFill>
                  <a:cs typeface="仿宋_GB2312" charset="0"/>
                </a:rPr>
                <a:t>）拓扑优化分析</a:t>
              </a:r>
              <a:endParaRPr lang="zh-CN" altLang="en-US" sz="1400" b="0">
                <a:solidFill>
                  <a:srgbClr val="6AE7FF"/>
                </a:solidFill>
                <a:cs typeface="仿宋_GB2312" charset="0"/>
              </a:endParaRPr>
            </a:p>
          </p:txBody>
        </p:sp>
        <p:sp>
          <p:nvSpPr>
            <p:cNvPr id="8" name="文本框 7"/>
            <p:cNvSpPr txBox="1"/>
            <p:nvPr/>
          </p:nvSpPr>
          <p:spPr>
            <a:xfrm>
              <a:off x="15924" y="9600"/>
              <a:ext cx="2523" cy="463"/>
            </a:xfrm>
            <a:prstGeom prst="rect">
              <a:avLst/>
            </a:prstGeom>
            <a:noFill/>
            <a:ln w="9525">
              <a:noFill/>
            </a:ln>
          </p:spPr>
          <p:txBody>
            <a:bodyPr wrap="square">
              <a:spAutoFit/>
            </a:bodyPr>
            <a:p>
              <a:pPr indent="0"/>
              <a:r>
                <a:rPr lang="zh-CN" sz="1400" b="0">
                  <a:solidFill>
                    <a:srgbClr val="6AE7FF"/>
                  </a:solidFill>
                  <a:cs typeface="仿宋_GB2312" charset="0"/>
                </a:rPr>
                <a:t>（</a:t>
              </a:r>
              <a:r>
                <a:rPr lang="en-US" sz="1400" b="0">
                  <a:solidFill>
                    <a:srgbClr val="6AE7FF"/>
                  </a:solidFill>
                  <a:latin typeface="仿宋_GB2312" charset="0"/>
                </a:rPr>
                <a:t>c</a:t>
              </a:r>
              <a:r>
                <a:rPr lang="zh-CN" sz="1400" b="0">
                  <a:solidFill>
                    <a:srgbClr val="6AE7FF"/>
                  </a:solidFill>
                  <a:cs typeface="仿宋_GB2312" charset="0"/>
                </a:rPr>
                <a:t>）优化后模型</a:t>
              </a:r>
              <a:endParaRPr lang="zh-CN" altLang="en-US" sz="1400" b="0">
                <a:solidFill>
                  <a:srgbClr val="6AE7FF"/>
                </a:solidFill>
                <a:cs typeface="仿宋_GB2312" charset="0"/>
              </a:endParaRPr>
            </a:p>
          </p:txBody>
        </p:sp>
      </p:grpSp>
      <p:pic>
        <p:nvPicPr>
          <p:cNvPr id="5" name="图片 -2147482610" descr="fz8_038_993_160706"/>
          <p:cNvPicPr>
            <a:picLocks noChangeAspect="1"/>
          </p:cNvPicPr>
          <p:nvPr/>
        </p:nvPicPr>
        <p:blipFill>
          <a:blip r:embed="rId4"/>
          <a:srcRect l="21960" t="7910" r="22247" b="15620"/>
          <a:stretch>
            <a:fillRect/>
          </a:stretch>
        </p:blipFill>
        <p:spPr>
          <a:xfrm>
            <a:off x="673735" y="1475740"/>
            <a:ext cx="2177415" cy="1464310"/>
          </a:xfrm>
          <a:prstGeom prst="rect">
            <a:avLst/>
          </a:prstGeom>
          <a:noFill/>
          <a:ln w="9525">
            <a:noFill/>
          </a:ln>
        </p:spPr>
      </p:pic>
      <p:pic>
        <p:nvPicPr>
          <p:cNvPr id="9" name="图片 1"/>
          <p:cNvPicPr>
            <a:picLocks noChangeAspect="1"/>
          </p:cNvPicPr>
          <p:nvPr/>
        </p:nvPicPr>
        <p:blipFill>
          <a:blip r:embed="rId5"/>
          <a:stretch>
            <a:fillRect/>
          </a:stretch>
        </p:blipFill>
        <p:spPr>
          <a:xfrm>
            <a:off x="3360420" y="1496695"/>
            <a:ext cx="2040890" cy="1443355"/>
          </a:xfrm>
          <a:prstGeom prst="rect">
            <a:avLst/>
          </a:prstGeom>
          <a:noFill/>
          <a:ln w="9525">
            <a:noFill/>
          </a:ln>
        </p:spPr>
      </p:pic>
      <p:pic>
        <p:nvPicPr>
          <p:cNvPr id="10" name="Picture 5" descr="说明: D:\Models_At Work\EX\截图\14.JPG"/>
          <p:cNvPicPr>
            <a:picLocks noChangeAspect="1"/>
          </p:cNvPicPr>
          <p:nvPr/>
        </p:nvPicPr>
        <p:blipFill>
          <a:blip r:embed="rId6"/>
          <a:srcRect l="13708" r="11952"/>
          <a:stretch>
            <a:fillRect/>
          </a:stretch>
        </p:blipFill>
        <p:spPr>
          <a:xfrm>
            <a:off x="673100" y="3064510"/>
            <a:ext cx="2178050" cy="1537335"/>
          </a:xfrm>
          <a:prstGeom prst="rect">
            <a:avLst/>
          </a:prstGeom>
          <a:noFill/>
          <a:ln w="9525">
            <a:noFill/>
          </a:ln>
        </p:spPr>
      </p:pic>
      <p:pic>
        <p:nvPicPr>
          <p:cNvPr id="11" name="图片 -2147482607"/>
          <p:cNvPicPr>
            <a:picLocks noChangeAspect="1"/>
          </p:cNvPicPr>
          <p:nvPr/>
        </p:nvPicPr>
        <p:blipFill>
          <a:blip r:embed="rId7"/>
          <a:stretch>
            <a:fillRect/>
          </a:stretch>
        </p:blipFill>
        <p:spPr>
          <a:xfrm>
            <a:off x="3360420" y="3064510"/>
            <a:ext cx="2040890" cy="1540510"/>
          </a:xfrm>
          <a:prstGeom prst="rect">
            <a:avLst/>
          </a:prstGeom>
          <a:noFill/>
          <a:ln w="9525">
            <a:noFill/>
          </a:ln>
        </p:spPr>
      </p:pic>
      <p:pic>
        <p:nvPicPr>
          <p:cNvPr id="13" name="图片 -2147482606"/>
          <p:cNvPicPr>
            <a:picLocks noChangeAspect="1"/>
          </p:cNvPicPr>
          <p:nvPr/>
        </p:nvPicPr>
        <p:blipFill>
          <a:blip r:embed="rId8"/>
          <a:stretch>
            <a:fillRect/>
          </a:stretch>
        </p:blipFill>
        <p:spPr>
          <a:xfrm>
            <a:off x="663575" y="4716145"/>
            <a:ext cx="2197100" cy="1424940"/>
          </a:xfrm>
          <a:prstGeom prst="rect">
            <a:avLst/>
          </a:prstGeom>
          <a:noFill/>
          <a:ln w="9525">
            <a:noFill/>
          </a:ln>
        </p:spPr>
      </p:pic>
      <p:pic>
        <p:nvPicPr>
          <p:cNvPr id="14" name="Picture 4"/>
          <p:cNvPicPr>
            <a:picLocks noChangeAspect="1"/>
          </p:cNvPicPr>
          <p:nvPr/>
        </p:nvPicPr>
        <p:blipFill>
          <a:blip r:embed="rId9"/>
          <a:stretch>
            <a:fillRect/>
          </a:stretch>
        </p:blipFill>
        <p:spPr>
          <a:xfrm>
            <a:off x="3360420" y="4716145"/>
            <a:ext cx="2040890" cy="1424940"/>
          </a:xfrm>
          <a:prstGeom prst="rect">
            <a:avLst/>
          </a:prstGeom>
          <a:noFill/>
          <a:ln w="9525">
            <a:noFill/>
          </a:ln>
        </p:spPr>
      </p:pic>
      <p:sp>
        <p:nvSpPr>
          <p:cNvPr id="15" name="文本框 14"/>
          <p:cNvSpPr txBox="1"/>
          <p:nvPr/>
        </p:nvSpPr>
        <p:spPr>
          <a:xfrm>
            <a:off x="460375" y="6288087"/>
            <a:ext cx="5080000" cy="337185"/>
          </a:xfrm>
          <a:prstGeom prst="rect">
            <a:avLst/>
          </a:prstGeom>
          <a:noFill/>
          <a:ln w="9525">
            <a:noFill/>
          </a:ln>
        </p:spPr>
        <p:txBody>
          <a:bodyPr>
            <a:spAutoFit/>
          </a:bodyPr>
          <a:p>
            <a:pPr indent="355600" algn="ctr"/>
            <a:r>
              <a:rPr lang="zh-CN" sz="1600" b="0">
                <a:solidFill>
                  <a:srgbClr val="6AE7FF"/>
                </a:solidFill>
                <a:latin typeface="微软雅黑" panose="020B0503020204020204" pitchFamily="34" charset="-122"/>
                <a:ea typeface="微软雅黑" panose="020B0503020204020204" pitchFamily="34" charset="-122"/>
                <a:cs typeface="仿宋_GB2312" charset="0"/>
              </a:rPr>
              <a:t>拓扑优化案例</a:t>
            </a:r>
            <a:endParaRPr lang="zh-CN" altLang="en-US" sz="1600" b="0">
              <a:solidFill>
                <a:srgbClr val="6AE7FF"/>
              </a:solidFill>
              <a:latin typeface="微软雅黑" panose="020B0503020204020204" pitchFamily="34" charset="-122"/>
              <a:ea typeface="微软雅黑" panose="020B0503020204020204" pitchFamily="34" charset="-122"/>
              <a:cs typeface="仿宋_GB2312" charset="0"/>
            </a:endParaRPr>
          </a:p>
        </p:txBody>
      </p:sp>
      <p:pic>
        <p:nvPicPr>
          <p:cNvPr id="16" name="图片 15" descr="6343cb131fe36a042ad7f192b6d5f64"/>
          <p:cNvPicPr>
            <a:picLocks noChangeAspect="1"/>
          </p:cNvPicPr>
          <p:nvPr/>
        </p:nvPicPr>
        <p:blipFill>
          <a:blip r:embed="rId10"/>
          <a:stretch>
            <a:fillRect/>
          </a:stretch>
        </p:blipFill>
        <p:spPr>
          <a:xfrm>
            <a:off x="10313035" y="233045"/>
            <a:ext cx="1727200" cy="82169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bldLst>
      <p:bldP spid="25" grpId="0"/>
      <p:bldP spid="27"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37"/>
          <p:cNvSpPr>
            <a:spLocks noChangeArrowheads="1"/>
          </p:cNvSpPr>
          <p:nvPr/>
        </p:nvSpPr>
        <p:spPr bwMode="auto">
          <a:xfrm>
            <a:off x="6611620" y="1834515"/>
            <a:ext cx="4992370" cy="2306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pPr>
            <a:r>
              <a:rPr lang="zh-CN" altLang="en-US" sz="1600" dirty="0">
                <a:solidFill>
                  <a:srgbClr val="6AE7FF"/>
                </a:solidFill>
                <a:latin typeface="微软雅黑" panose="020B0503020204020204" pitchFamily="34" charset="-122"/>
                <a:ea typeface="微软雅黑" panose="020B0503020204020204" pitchFamily="34" charset="-122"/>
              </a:rPr>
              <a:t>点阵既是一种材料构成，也是一种微小结构，它是一种介于宏观结构与微观组织之间的构造。高性能构件的设计与制造，同时也是一种新材料的设计与制造。点阵设计的不同，会带来相同化学成分、相同外形的构件性能较大变化。此类改变为结构的性能优化提供了一条全新的途径。</a:t>
            </a:r>
            <a:endParaRPr lang="zh-CN" altLang="en-US" sz="1600" dirty="0">
              <a:solidFill>
                <a:srgbClr val="6AE7FF"/>
              </a:solidFill>
              <a:latin typeface="微软雅黑" panose="020B0503020204020204" pitchFamily="34" charset="-122"/>
              <a:ea typeface="微软雅黑" panose="020B0503020204020204" pitchFamily="34" charset="-122"/>
            </a:endParaRPr>
          </a:p>
        </p:txBody>
      </p:sp>
      <p:sp>
        <p:nvSpPr>
          <p:cNvPr id="27" name="椭圆 26"/>
          <p:cNvSpPr/>
          <p:nvPr/>
        </p:nvSpPr>
        <p:spPr>
          <a:xfrm>
            <a:off x="6070780" y="1496378"/>
            <a:ext cx="377825" cy="37782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36" name="组合 35"/>
          <p:cNvGrpSpPr/>
          <p:nvPr/>
        </p:nvGrpSpPr>
        <p:grpSpPr>
          <a:xfrm>
            <a:off x="1" y="319096"/>
            <a:ext cx="10614024" cy="609085"/>
            <a:chOff x="134488" y="670145"/>
            <a:chExt cx="8015148" cy="459948"/>
          </a:xfrm>
        </p:grpSpPr>
        <p:sp>
          <p:nvSpPr>
            <p:cNvPr id="37" name="TextBox 39"/>
            <p:cNvSpPr txBox="1"/>
            <p:nvPr/>
          </p:nvSpPr>
          <p:spPr>
            <a:xfrm>
              <a:off x="375664" y="689416"/>
              <a:ext cx="6275936" cy="440677"/>
            </a:xfrm>
            <a:prstGeom prst="rect">
              <a:avLst/>
            </a:prstGeom>
            <a:noFill/>
          </p:spPr>
          <p:txBody>
            <a:bodyPr wrap="none" rtlCol="0">
              <a:spAutoFit/>
            </a:bodyPr>
            <a:p>
              <a:pPr algn="l"/>
              <a:r>
                <a:rPr lang="zh-CN" altLang="en-US" sz="3200" b="1" dirty="0">
                  <a:solidFill>
                    <a:srgbClr val="10FBFE"/>
                  </a:solidFill>
                  <a:latin typeface="微软雅黑" panose="020B0503020204020204" pitchFamily="34" charset="-122"/>
                  <a:ea typeface="微软雅黑" panose="020B0503020204020204" pitchFamily="34" charset="-122"/>
                  <a:sym typeface="+mn-ea"/>
                </a:rPr>
                <a:t>源于航天高性能结构研制模式的高端设计能力</a:t>
              </a:r>
              <a:endParaRPr lang="zh-CN" altLang="en-US" sz="3200" b="1" dirty="0">
                <a:solidFill>
                  <a:srgbClr val="10FBFE"/>
                </a:solidFill>
                <a:latin typeface="微软雅黑" panose="020B0503020204020204" pitchFamily="34" charset="-122"/>
                <a:ea typeface="微软雅黑" panose="020B0503020204020204" pitchFamily="34" charset="-122"/>
                <a:sym typeface="+mn-ea"/>
              </a:endParaRPr>
            </a:p>
          </p:txBody>
        </p:sp>
        <p:sp>
          <p:nvSpPr>
            <p:cNvPr id="38"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39"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cxnSp>
          <p:nvCxnSpPr>
            <p:cNvPr id="40" name="直接连接符 39"/>
            <p:cNvCxnSpPr/>
            <p:nvPr/>
          </p:nvCxnSpPr>
          <p:spPr>
            <a:xfrm>
              <a:off x="6771980" y="910137"/>
              <a:ext cx="137765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01" name="文本框 100"/>
          <p:cNvSpPr txBox="1"/>
          <p:nvPr/>
        </p:nvSpPr>
        <p:spPr>
          <a:xfrm>
            <a:off x="6611620" y="1414145"/>
            <a:ext cx="3049270" cy="460375"/>
          </a:xfrm>
          <a:prstGeom prst="rect">
            <a:avLst/>
          </a:prstGeom>
          <a:noFill/>
          <a:ln w="9525">
            <a:noFill/>
          </a:ln>
        </p:spPr>
        <p:txBody>
          <a:bodyPr wrap="square">
            <a:spAutoFit/>
          </a:bodyPr>
          <a:p>
            <a:pPr indent="0"/>
            <a:r>
              <a:rPr lang="zh-CN" sz="2400" b="1">
                <a:solidFill>
                  <a:srgbClr val="6AE7FF"/>
                </a:solidFill>
                <a:ea typeface="黑体" panose="02010609060101010101" charset="-122"/>
              </a:rPr>
              <a:t>中空点阵轻量化设计</a:t>
            </a:r>
            <a:endParaRPr lang="zh-CN" sz="2400" b="1">
              <a:solidFill>
                <a:srgbClr val="6AE7FF"/>
              </a:solidFill>
              <a:ea typeface="黑体" panose="02010609060101010101" charset="-122"/>
            </a:endParaRPr>
          </a:p>
        </p:txBody>
      </p:sp>
      <p:grpSp>
        <p:nvGrpSpPr>
          <p:cNvPr id="1073743061" name="组合 1073743060"/>
          <p:cNvGrpSpPr>
            <a:grpSpLocks noRot="1" noChangeAspect="1"/>
          </p:cNvGrpSpPr>
          <p:nvPr/>
        </p:nvGrpSpPr>
        <p:grpSpPr>
          <a:xfrm>
            <a:off x="546100" y="1475740"/>
            <a:ext cx="5303520" cy="4919980"/>
            <a:chOff x="2330" y="6263"/>
            <a:chExt cx="3614" cy="3388"/>
          </a:xfrm>
        </p:grpSpPr>
        <p:sp>
          <p:nvSpPr>
            <p:cNvPr id="17" name="矩形 16"/>
            <p:cNvSpPr>
              <a:spLocks noRot="1" noChangeAspect="1" noTextEdit="1"/>
            </p:cNvSpPr>
            <p:nvPr/>
          </p:nvSpPr>
          <p:spPr>
            <a:xfrm>
              <a:off x="2330" y="6263"/>
              <a:ext cx="3594" cy="3388"/>
            </a:xfrm>
            <a:prstGeom prst="rect">
              <a:avLst/>
            </a:prstGeom>
            <a:noFill/>
            <a:ln w="9525">
              <a:noFill/>
            </a:ln>
          </p:spPr>
          <p:txBody>
            <a:bodyPr/>
            <a:p>
              <a:endParaRPr lang="zh-CN" altLang="en-US"/>
            </a:p>
          </p:txBody>
        </p:sp>
        <p:pic>
          <p:nvPicPr>
            <p:cNvPr id="1073743063" name="Picture 24"/>
            <p:cNvPicPr>
              <a:picLocks noChangeAspect="1"/>
            </p:cNvPicPr>
            <p:nvPr/>
          </p:nvPicPr>
          <p:blipFill>
            <a:blip r:embed="rId1"/>
            <a:stretch>
              <a:fillRect/>
            </a:stretch>
          </p:blipFill>
          <p:spPr>
            <a:xfrm>
              <a:off x="4177" y="7240"/>
              <a:ext cx="885" cy="859"/>
            </a:xfrm>
            <a:prstGeom prst="rect">
              <a:avLst/>
            </a:prstGeom>
            <a:noFill/>
            <a:ln w="9525">
              <a:noFill/>
            </a:ln>
          </p:spPr>
        </p:pic>
        <p:pic>
          <p:nvPicPr>
            <p:cNvPr id="1073743064" name="Picture 25"/>
            <p:cNvPicPr>
              <a:picLocks noChangeAspect="1"/>
            </p:cNvPicPr>
            <p:nvPr/>
          </p:nvPicPr>
          <p:blipFill>
            <a:blip r:embed="rId2"/>
            <a:stretch>
              <a:fillRect/>
            </a:stretch>
          </p:blipFill>
          <p:spPr>
            <a:xfrm>
              <a:off x="5062" y="6280"/>
              <a:ext cx="882" cy="859"/>
            </a:xfrm>
            <a:prstGeom prst="rect">
              <a:avLst/>
            </a:prstGeom>
            <a:noFill/>
            <a:ln w="9525">
              <a:noFill/>
            </a:ln>
          </p:spPr>
        </p:pic>
        <p:pic>
          <p:nvPicPr>
            <p:cNvPr id="1073743065" name="Picture 26"/>
            <p:cNvPicPr>
              <a:picLocks noChangeAspect="1"/>
            </p:cNvPicPr>
            <p:nvPr/>
          </p:nvPicPr>
          <p:blipFill>
            <a:blip r:embed="rId3"/>
            <a:stretch>
              <a:fillRect/>
            </a:stretch>
          </p:blipFill>
          <p:spPr>
            <a:xfrm>
              <a:off x="2330" y="6377"/>
              <a:ext cx="874" cy="665"/>
            </a:xfrm>
            <a:prstGeom prst="rect">
              <a:avLst/>
            </a:prstGeom>
            <a:noFill/>
            <a:ln w="9525">
              <a:noFill/>
            </a:ln>
          </p:spPr>
        </p:pic>
        <p:pic>
          <p:nvPicPr>
            <p:cNvPr id="1073743066" name="Picture 27"/>
            <p:cNvPicPr>
              <a:picLocks noChangeAspect="1"/>
            </p:cNvPicPr>
            <p:nvPr/>
          </p:nvPicPr>
          <p:blipFill>
            <a:blip r:embed="rId4"/>
            <a:stretch>
              <a:fillRect/>
            </a:stretch>
          </p:blipFill>
          <p:spPr>
            <a:xfrm>
              <a:off x="2330" y="7042"/>
              <a:ext cx="882" cy="685"/>
            </a:xfrm>
            <a:prstGeom prst="rect">
              <a:avLst/>
            </a:prstGeom>
            <a:noFill/>
            <a:ln w="9525">
              <a:noFill/>
            </a:ln>
          </p:spPr>
        </p:pic>
        <p:pic>
          <p:nvPicPr>
            <p:cNvPr id="1073743067" name="Picture 28"/>
            <p:cNvPicPr>
              <a:picLocks noChangeAspect="1"/>
            </p:cNvPicPr>
            <p:nvPr/>
          </p:nvPicPr>
          <p:blipFill>
            <a:blip r:embed="rId5"/>
            <a:stretch>
              <a:fillRect/>
            </a:stretch>
          </p:blipFill>
          <p:spPr>
            <a:xfrm>
              <a:off x="2330" y="7727"/>
              <a:ext cx="882" cy="657"/>
            </a:xfrm>
            <a:prstGeom prst="rect">
              <a:avLst/>
            </a:prstGeom>
            <a:noFill/>
            <a:ln w="9525">
              <a:noFill/>
            </a:ln>
          </p:spPr>
        </p:pic>
        <p:pic>
          <p:nvPicPr>
            <p:cNvPr id="1073743069" name="Picture 30"/>
            <p:cNvPicPr>
              <a:picLocks noChangeAspect="1"/>
            </p:cNvPicPr>
            <p:nvPr/>
          </p:nvPicPr>
          <p:blipFill>
            <a:blip r:embed="rId6"/>
            <a:stretch>
              <a:fillRect/>
            </a:stretch>
          </p:blipFill>
          <p:spPr>
            <a:xfrm>
              <a:off x="3204" y="6378"/>
              <a:ext cx="884" cy="664"/>
            </a:xfrm>
            <a:prstGeom prst="rect">
              <a:avLst/>
            </a:prstGeom>
            <a:noFill/>
            <a:ln w="9525">
              <a:noFill/>
            </a:ln>
          </p:spPr>
        </p:pic>
        <p:pic>
          <p:nvPicPr>
            <p:cNvPr id="1073743070" name="Picture 31"/>
            <p:cNvPicPr>
              <a:picLocks noChangeAspect="1"/>
            </p:cNvPicPr>
            <p:nvPr/>
          </p:nvPicPr>
          <p:blipFill>
            <a:blip r:embed="rId7"/>
            <a:stretch>
              <a:fillRect/>
            </a:stretch>
          </p:blipFill>
          <p:spPr>
            <a:xfrm>
              <a:off x="3212" y="7042"/>
              <a:ext cx="884" cy="685"/>
            </a:xfrm>
            <a:prstGeom prst="rect">
              <a:avLst/>
            </a:prstGeom>
            <a:noFill/>
            <a:ln w="9525">
              <a:noFill/>
            </a:ln>
          </p:spPr>
        </p:pic>
        <p:pic>
          <p:nvPicPr>
            <p:cNvPr id="1073743071" name="Picture 32"/>
            <p:cNvPicPr>
              <a:picLocks noChangeAspect="1"/>
            </p:cNvPicPr>
            <p:nvPr/>
          </p:nvPicPr>
          <p:blipFill>
            <a:blip r:embed="rId8"/>
            <a:stretch>
              <a:fillRect/>
            </a:stretch>
          </p:blipFill>
          <p:spPr>
            <a:xfrm>
              <a:off x="3204" y="7727"/>
              <a:ext cx="884" cy="657"/>
            </a:xfrm>
            <a:prstGeom prst="rect">
              <a:avLst/>
            </a:prstGeom>
            <a:noFill/>
            <a:ln w="9525">
              <a:noFill/>
            </a:ln>
          </p:spPr>
        </p:pic>
        <p:sp>
          <p:nvSpPr>
            <p:cNvPr id="1073743073" name="AutoShape 35"/>
            <p:cNvSpPr/>
            <p:nvPr/>
          </p:nvSpPr>
          <p:spPr>
            <a:xfrm>
              <a:off x="5062" y="7567"/>
              <a:ext cx="583" cy="645"/>
            </a:xfrm>
            <a:custGeom>
              <a:avLst/>
              <a:gdLst>
                <a:gd name="A1" fmla="val 0"/>
                <a:gd name="A3" fmla="val 0"/>
                <a:gd name="txL" fmla="*/ 3176 w 21600"/>
                <a:gd name="txT" fmla="*/ 3154 h 21600"/>
                <a:gd name="txR" fmla="*/ 18424 w 21600"/>
                <a:gd name="txB" fmla="*/ 18446 h 21600"/>
              </a:gdLst>
              <a:ahLst/>
              <a:cxnLst>
                <a:cxn ang="0">
                  <a:pos x="1" y="0"/>
                </a:cxn>
                <a:cxn ang="0">
                  <a:pos x="0" y="0"/>
                </a:cxn>
                <a:cxn ang="0">
                  <a:pos x="0" y="0"/>
                </a:cxn>
                <a:cxn ang="0">
                  <a:pos x="1" y="0"/>
                </a:cxn>
                <a:cxn ang="0">
                  <a:pos x="1" y="1"/>
                </a:cxn>
                <a:cxn ang="0">
                  <a:pos x="0" y="0"/>
                </a:cxn>
              </a:cxnLst>
              <a:rect l="txL" t="txT" r="txR" b="txB"/>
              <a:pathLst>
                <a:path w="21600" h="21600">
                  <a:moveTo>
                    <a:pt x="15659" y="11126"/>
                  </a:moveTo>
                  <a:cubicBezTo>
                    <a:pt x="15666" y="11018"/>
                    <a:pt x="15670" y="10909"/>
                    <a:pt x="15670" y="10800"/>
                  </a:cubicBezTo>
                  <a:cubicBezTo>
                    <a:pt x="15670" y="8110"/>
                    <a:pt x="13489" y="5930"/>
                    <a:pt x="10800" y="5930"/>
                  </a:cubicBezTo>
                  <a:cubicBezTo>
                    <a:pt x="10723" y="5929"/>
                    <a:pt x="10646" y="5931"/>
                    <a:pt x="10569" y="5935"/>
                  </a:cubicBezTo>
                  <a:lnTo>
                    <a:pt x="10288" y="12"/>
                  </a:lnTo>
                  <a:cubicBezTo>
                    <a:pt x="10458" y="4"/>
                    <a:pt x="10629" y="-1"/>
                    <a:pt x="10800" y="0"/>
                  </a:cubicBezTo>
                  <a:cubicBezTo>
                    <a:pt x="16764" y="0"/>
                    <a:pt x="21600" y="4835"/>
                    <a:pt x="21600" y="10800"/>
                  </a:cubicBezTo>
                  <a:cubicBezTo>
                    <a:pt x="21600" y="11041"/>
                    <a:pt x="21591" y="11283"/>
                    <a:pt x="21575" y="11525"/>
                  </a:cubicBezTo>
                  <a:lnTo>
                    <a:pt x="24269" y="11706"/>
                  </a:lnTo>
                  <a:lnTo>
                    <a:pt x="18237" y="16977"/>
                  </a:lnTo>
                  <a:lnTo>
                    <a:pt x="12965" y="10945"/>
                  </a:lnTo>
                  <a:lnTo>
                    <a:pt x="15659" y="11126"/>
                  </a:lnTo>
                  <a:close/>
                </a:path>
              </a:pathLst>
            </a:custGeom>
            <a:solidFill>
              <a:srgbClr val="6AE7FF"/>
            </a:solidFill>
            <a:ln w="9525">
              <a:noFill/>
            </a:ln>
          </p:spPr>
          <p:txBody>
            <a:bodyPr/>
            <a:p>
              <a:endParaRPr lang="zh-CN" altLang="en-US"/>
            </a:p>
          </p:txBody>
        </p:sp>
        <p:sp>
          <p:nvSpPr>
            <p:cNvPr id="1073743074" name="AutoShape 36"/>
            <p:cNvSpPr/>
            <p:nvPr/>
          </p:nvSpPr>
          <p:spPr>
            <a:xfrm flipH="1">
              <a:off x="4564" y="6531"/>
              <a:ext cx="546" cy="655"/>
            </a:xfrm>
            <a:custGeom>
              <a:avLst/>
              <a:gdLst>
                <a:gd name="A1" fmla="val 0"/>
                <a:gd name="A3" fmla="val 0"/>
                <a:gd name="txL" fmla="*/ 3158 w 21600"/>
                <a:gd name="txT" fmla="*/ 3154 h 21600"/>
                <a:gd name="txR" fmla="*/ 18442 w 21600"/>
                <a:gd name="txB" fmla="*/ 18446 h 21600"/>
              </a:gdLst>
              <a:ahLst/>
              <a:cxnLst>
                <a:cxn ang="0">
                  <a:pos x="0" y="0"/>
                </a:cxn>
                <a:cxn ang="0">
                  <a:pos x="0" y="0"/>
                </a:cxn>
                <a:cxn ang="0">
                  <a:pos x="0" y="0"/>
                </a:cxn>
                <a:cxn ang="0">
                  <a:pos x="1" y="0"/>
                </a:cxn>
                <a:cxn ang="0">
                  <a:pos x="0" y="1"/>
                </a:cxn>
                <a:cxn ang="0">
                  <a:pos x="0" y="0"/>
                </a:cxn>
              </a:cxnLst>
              <a:rect l="txL" t="txT" r="txR" b="txB"/>
              <a:pathLst>
                <a:path w="21600" h="21600">
                  <a:moveTo>
                    <a:pt x="16200" y="10800"/>
                  </a:moveTo>
                  <a:cubicBezTo>
                    <a:pt x="16200" y="7817"/>
                    <a:pt x="13782" y="5400"/>
                    <a:pt x="10800" y="5400"/>
                  </a:cubicBezTo>
                  <a:cubicBezTo>
                    <a:pt x="10714" y="5399"/>
                    <a:pt x="10629" y="5402"/>
                    <a:pt x="10544" y="5406"/>
                  </a:cubicBezTo>
                  <a:lnTo>
                    <a:pt x="10288" y="12"/>
                  </a:lnTo>
                  <a:cubicBezTo>
                    <a:pt x="10458" y="4"/>
                    <a:pt x="1062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6AE7FF"/>
            </a:solidFill>
            <a:ln w="9525">
              <a:noFill/>
            </a:ln>
          </p:spPr>
          <p:txBody>
            <a:bodyPr/>
            <a:p>
              <a:endParaRPr lang="zh-CN" altLang="en-US"/>
            </a:p>
          </p:txBody>
        </p:sp>
        <p:pic>
          <p:nvPicPr>
            <p:cNvPr id="1073743075" name="图片 1"/>
            <p:cNvPicPr>
              <a:picLocks noChangeAspect="1"/>
            </p:cNvPicPr>
            <p:nvPr/>
          </p:nvPicPr>
          <p:blipFill>
            <a:blip r:embed="rId9"/>
            <a:srcRect l="33609" t="34174" r="30000" b="32913"/>
            <a:stretch>
              <a:fillRect/>
            </a:stretch>
          </p:blipFill>
          <p:spPr>
            <a:xfrm>
              <a:off x="2330" y="8384"/>
              <a:ext cx="1766" cy="1201"/>
            </a:xfrm>
            <a:prstGeom prst="rect">
              <a:avLst/>
            </a:prstGeom>
            <a:noFill/>
            <a:ln w="9525">
              <a:noFill/>
            </a:ln>
          </p:spPr>
        </p:pic>
        <p:pic>
          <p:nvPicPr>
            <p:cNvPr id="1073743076" name="图片 2"/>
            <p:cNvPicPr>
              <a:picLocks noChangeAspect="1"/>
            </p:cNvPicPr>
            <p:nvPr/>
          </p:nvPicPr>
          <p:blipFill>
            <a:blip r:embed="rId10"/>
            <a:srcRect l="26541" t="32234" r="14444" b="22200"/>
            <a:stretch>
              <a:fillRect/>
            </a:stretch>
          </p:blipFill>
          <p:spPr>
            <a:xfrm>
              <a:off x="4177" y="8384"/>
              <a:ext cx="1767" cy="1165"/>
            </a:xfrm>
            <a:prstGeom prst="rect">
              <a:avLst/>
            </a:prstGeom>
            <a:noFill/>
            <a:ln w="9525">
              <a:noFill/>
            </a:ln>
          </p:spPr>
        </p:pic>
      </p:grpSp>
      <p:grpSp>
        <p:nvGrpSpPr>
          <p:cNvPr id="19" name="组合 18"/>
          <p:cNvGrpSpPr/>
          <p:nvPr/>
        </p:nvGrpSpPr>
        <p:grpSpPr>
          <a:xfrm>
            <a:off x="8176895" y="4399915"/>
            <a:ext cx="3263265" cy="1899920"/>
            <a:chOff x="11575" y="7565"/>
            <a:chExt cx="3232" cy="1882"/>
          </a:xfrm>
        </p:grpSpPr>
        <p:pic>
          <p:nvPicPr>
            <p:cNvPr id="18" name="图片 2"/>
            <p:cNvPicPr>
              <a:picLocks noChangeAspect="1"/>
            </p:cNvPicPr>
            <p:nvPr/>
          </p:nvPicPr>
          <p:blipFill>
            <a:blip r:embed="rId11"/>
            <a:stretch>
              <a:fillRect/>
            </a:stretch>
          </p:blipFill>
          <p:spPr>
            <a:xfrm>
              <a:off x="11575" y="7565"/>
              <a:ext cx="3233" cy="1883"/>
            </a:xfrm>
            <a:prstGeom prst="rect">
              <a:avLst/>
            </a:prstGeom>
            <a:noFill/>
            <a:ln w="9525">
              <a:noFill/>
            </a:ln>
          </p:spPr>
        </p:pic>
        <p:sp>
          <p:nvSpPr>
            <p:cNvPr id="1073743079" name="椭圆 4"/>
            <p:cNvSpPr/>
            <p:nvPr/>
          </p:nvSpPr>
          <p:spPr>
            <a:xfrm>
              <a:off x="12269" y="8491"/>
              <a:ext cx="1059" cy="950"/>
            </a:xfrm>
            <a:prstGeom prst="ellipse">
              <a:avLst/>
            </a:prstGeom>
            <a:noFill/>
            <a:ln w="25400" cap="flat" cmpd="sng">
              <a:solidFill>
                <a:srgbClr val="FF0000"/>
              </a:solidFill>
              <a:prstDash val="solid"/>
              <a:headEnd type="none" w="med" len="med"/>
              <a:tailEnd type="none" w="med" len="med"/>
            </a:ln>
          </p:spPr>
          <p:txBody>
            <a:bodyPr/>
            <a:p>
              <a:endParaRPr lang="zh-CN" altLang="en-US"/>
            </a:p>
          </p:txBody>
        </p:sp>
      </p:grpSp>
      <p:sp>
        <p:nvSpPr>
          <p:cNvPr id="1073743080" name="右箭头 3"/>
          <p:cNvSpPr/>
          <p:nvPr/>
        </p:nvSpPr>
        <p:spPr>
          <a:xfrm>
            <a:off x="6611620" y="5334000"/>
            <a:ext cx="773430" cy="311150"/>
          </a:xfrm>
          <a:prstGeom prst="rightArrow">
            <a:avLst>
              <a:gd name="adj1" fmla="val 50000"/>
              <a:gd name="adj2" fmla="val 85260"/>
            </a:avLst>
          </a:prstGeom>
          <a:solidFill>
            <a:srgbClr val="6AE7FF"/>
          </a:solidFill>
          <a:ln w="25400" cap="flat" cmpd="sng">
            <a:solidFill>
              <a:srgbClr val="385D8A"/>
            </a:solidFill>
            <a:prstDash val="solid"/>
            <a:miter/>
            <a:headEnd type="none" w="med" len="med"/>
            <a:tailEnd type="none" w="med" len="med"/>
          </a:ln>
        </p:spPr>
        <p:txBody>
          <a:bodyPr/>
          <a:p>
            <a:endParaRPr lang="zh-CN" altLang="en-US"/>
          </a:p>
        </p:txBody>
      </p:sp>
      <p:pic>
        <p:nvPicPr>
          <p:cNvPr id="20" name="图片 19" descr="6343cb131fe36a042ad7f192b6d5f64"/>
          <p:cNvPicPr>
            <a:picLocks noChangeAspect="1"/>
          </p:cNvPicPr>
          <p:nvPr/>
        </p:nvPicPr>
        <p:blipFill>
          <a:blip r:embed="rId12"/>
          <a:stretch>
            <a:fillRect/>
          </a:stretch>
        </p:blipFill>
        <p:spPr>
          <a:xfrm>
            <a:off x="10313035" y="233045"/>
            <a:ext cx="1727200" cy="82169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bldLst>
      <p:bldP spid="25" grpId="0"/>
      <p:bldP spid="27"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1" y="319096"/>
            <a:ext cx="10614024" cy="609085"/>
            <a:chOff x="134488" y="670145"/>
            <a:chExt cx="8015148" cy="459948"/>
          </a:xfrm>
        </p:grpSpPr>
        <p:sp>
          <p:nvSpPr>
            <p:cNvPr id="37" name="TextBox 39"/>
            <p:cNvSpPr txBox="1"/>
            <p:nvPr/>
          </p:nvSpPr>
          <p:spPr>
            <a:xfrm>
              <a:off x="375664" y="689416"/>
              <a:ext cx="6275936" cy="440677"/>
            </a:xfrm>
            <a:prstGeom prst="rect">
              <a:avLst/>
            </a:prstGeom>
            <a:noFill/>
          </p:spPr>
          <p:txBody>
            <a:bodyPr wrap="none" rtlCol="0">
              <a:spAutoFit/>
            </a:bodyPr>
            <a:p>
              <a:pPr algn="l"/>
              <a:r>
                <a:rPr lang="zh-CN" altLang="en-US" sz="3200" b="1" dirty="0">
                  <a:solidFill>
                    <a:srgbClr val="10FBFE"/>
                  </a:solidFill>
                  <a:latin typeface="微软雅黑" panose="020B0503020204020204" pitchFamily="34" charset="-122"/>
                  <a:ea typeface="微软雅黑" panose="020B0503020204020204" pitchFamily="34" charset="-122"/>
                  <a:sym typeface="+mn-ea"/>
                </a:rPr>
                <a:t>源于航天高性能结构研制模式的高端设计能力</a:t>
              </a:r>
              <a:endParaRPr lang="zh-CN" altLang="en-US" sz="3200" b="1" dirty="0">
                <a:solidFill>
                  <a:srgbClr val="10FBFE"/>
                </a:solidFill>
                <a:latin typeface="微软雅黑" panose="020B0503020204020204" pitchFamily="34" charset="-122"/>
                <a:ea typeface="微软雅黑" panose="020B0503020204020204" pitchFamily="34" charset="-122"/>
                <a:sym typeface="+mn-ea"/>
              </a:endParaRPr>
            </a:p>
          </p:txBody>
        </p:sp>
        <p:sp>
          <p:nvSpPr>
            <p:cNvPr id="38"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39"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cxnSp>
          <p:nvCxnSpPr>
            <p:cNvPr id="40" name="直接连接符 39"/>
            <p:cNvCxnSpPr/>
            <p:nvPr/>
          </p:nvCxnSpPr>
          <p:spPr>
            <a:xfrm>
              <a:off x="6771980" y="910137"/>
              <a:ext cx="137765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01" name="文本框 100"/>
          <p:cNvSpPr txBox="1"/>
          <p:nvPr/>
        </p:nvSpPr>
        <p:spPr>
          <a:xfrm>
            <a:off x="6205220" y="1715770"/>
            <a:ext cx="4394200" cy="398780"/>
          </a:xfrm>
          <a:prstGeom prst="rect">
            <a:avLst/>
          </a:prstGeom>
          <a:noFill/>
          <a:ln w="9525">
            <a:noFill/>
          </a:ln>
        </p:spPr>
        <p:txBody>
          <a:bodyPr wrap="square">
            <a:spAutoFit/>
          </a:bodyPr>
          <a:p>
            <a:pPr indent="0"/>
            <a:r>
              <a:rPr lang="zh-CN" sz="2000" b="1">
                <a:solidFill>
                  <a:srgbClr val="6AE7FF"/>
                </a:solidFill>
                <a:ea typeface="黑体" panose="02010609060101010101" charset="-122"/>
              </a:rPr>
              <a:t>已装机应用的拓扑中空3D打印产品</a:t>
            </a:r>
            <a:endParaRPr lang="zh-CN" sz="2000" b="1">
              <a:solidFill>
                <a:srgbClr val="6AE7FF"/>
              </a:solidFill>
              <a:ea typeface="黑体" panose="02010609060101010101" charset="-122"/>
            </a:endParaRPr>
          </a:p>
        </p:txBody>
      </p:sp>
      <p:pic>
        <p:nvPicPr>
          <p:cNvPr id="5" name="图片 4"/>
          <p:cNvPicPr>
            <a:picLocks noRot="1" noChangeAspect="1"/>
          </p:cNvPicPr>
          <p:nvPr/>
        </p:nvPicPr>
        <p:blipFill>
          <a:blip r:embed="rId1"/>
          <a:stretch>
            <a:fillRect/>
          </a:stretch>
        </p:blipFill>
        <p:spPr>
          <a:xfrm>
            <a:off x="622300" y="1607820"/>
            <a:ext cx="5582920" cy="4496435"/>
          </a:xfrm>
          <a:prstGeom prst="rect">
            <a:avLst/>
          </a:prstGeom>
          <a:noFill/>
          <a:ln w="9525">
            <a:noFill/>
          </a:ln>
        </p:spPr>
      </p:pic>
      <p:sp>
        <p:nvSpPr>
          <p:cNvPr id="6" name="文本框 5"/>
          <p:cNvSpPr txBox="1"/>
          <p:nvPr/>
        </p:nvSpPr>
        <p:spPr>
          <a:xfrm>
            <a:off x="6205220" y="2767330"/>
            <a:ext cx="6010910" cy="2584450"/>
          </a:xfrm>
          <a:prstGeom prst="rect">
            <a:avLst/>
          </a:prstGeom>
          <a:noFill/>
          <a:ln w="9525">
            <a:noFill/>
          </a:ln>
        </p:spPr>
        <p:txBody>
          <a:bodyPr wrap="square">
            <a:spAutoFit/>
          </a:bodyPr>
          <a:p>
            <a:pPr indent="0">
              <a:lnSpc>
                <a:spcPct val="150000"/>
              </a:lnSpc>
              <a:buFont typeface="Wingdings" panose="05000000000000000000" charset="0"/>
              <a:buNone/>
            </a:pPr>
            <a:r>
              <a:rPr lang="zh-CN" b="0">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材料：钛合金</a:t>
            </a:r>
            <a:r>
              <a:rPr lang="en-US" b="0">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TC4</a:t>
            </a:r>
            <a:endParaRPr lang="en-US" b="0">
              <a:solidFill>
                <a:srgbClr val="6AE7FF"/>
              </a:solidFill>
              <a:latin typeface="微软雅黑" panose="020B0503020204020204" pitchFamily="34" charset="-122"/>
              <a:ea typeface="微软雅黑" panose="020B0503020204020204" pitchFamily="34" charset="-122"/>
              <a:cs typeface="微软雅黑" panose="020B0503020204020204" pitchFamily="34" charset="-122"/>
            </a:endParaRPr>
          </a:p>
          <a:p>
            <a:pPr indent="0">
              <a:lnSpc>
                <a:spcPct val="150000"/>
              </a:lnSpc>
              <a:buFont typeface="Wingdings" panose="05000000000000000000" charset="0"/>
              <a:buNone/>
            </a:pPr>
            <a:r>
              <a:rPr lang="zh-CN" b="0">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尺寸：</a:t>
            </a:r>
            <a:r>
              <a:rPr lang="en-US" b="0">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φ255mm x230mm</a:t>
            </a:r>
            <a:endParaRPr lang="en-US" b="0">
              <a:solidFill>
                <a:srgbClr val="6AE7FF"/>
              </a:solidFill>
              <a:latin typeface="微软雅黑" panose="020B0503020204020204" pitchFamily="34" charset="-122"/>
              <a:ea typeface="微软雅黑" panose="020B0503020204020204" pitchFamily="34" charset="-122"/>
              <a:cs typeface="微软雅黑" panose="020B0503020204020204" pitchFamily="34" charset="-122"/>
            </a:endParaRPr>
          </a:p>
          <a:p>
            <a:pPr indent="0">
              <a:lnSpc>
                <a:spcPct val="150000"/>
              </a:lnSpc>
              <a:buFont typeface="Wingdings" panose="05000000000000000000" charset="0"/>
              <a:buNone/>
            </a:pPr>
            <a:r>
              <a:rPr lang="zh-CN" b="0">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成形方式：激光选区熔化成形</a:t>
            </a:r>
            <a:endParaRPr lang="en-US" b="0">
              <a:solidFill>
                <a:srgbClr val="6AE7FF"/>
              </a:solidFill>
              <a:latin typeface="微软雅黑" panose="020B0503020204020204" pitchFamily="34" charset="-122"/>
              <a:ea typeface="微软雅黑" panose="020B0503020204020204" pitchFamily="34" charset="-122"/>
              <a:cs typeface="微软雅黑" panose="020B0503020204020204" pitchFamily="34" charset="-122"/>
            </a:endParaRPr>
          </a:p>
          <a:p>
            <a:pPr indent="0">
              <a:lnSpc>
                <a:spcPct val="150000"/>
              </a:lnSpc>
              <a:buFont typeface="Wingdings" panose="05000000000000000000" charset="0"/>
              <a:buNone/>
            </a:pPr>
            <a:r>
              <a:rPr lang="zh-CN" b="0">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效果：结构减重40%，减振性能提高40%</a:t>
            </a:r>
            <a:endParaRPr lang="en-US" b="0">
              <a:solidFill>
                <a:srgbClr val="6AE7FF"/>
              </a:solidFill>
              <a:latin typeface="微软雅黑" panose="020B0503020204020204" pitchFamily="34" charset="-122"/>
              <a:ea typeface="微软雅黑" panose="020B0503020204020204" pitchFamily="34" charset="-122"/>
              <a:cs typeface="微软雅黑" panose="020B0503020204020204" pitchFamily="34" charset="-122"/>
            </a:endParaRPr>
          </a:p>
          <a:p>
            <a:pPr indent="0">
              <a:lnSpc>
                <a:spcPct val="150000"/>
              </a:lnSpc>
              <a:buFont typeface="Wingdings" panose="05000000000000000000" charset="0"/>
              <a:buNone/>
            </a:pPr>
            <a:r>
              <a:rPr lang="zh-CN" b="0">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该项目是国内新型中空点阵结构在型号上的首次成功应用</a:t>
            </a:r>
            <a:endParaRPr lang="en-US" b="0">
              <a:solidFill>
                <a:srgbClr val="6AE7FF"/>
              </a:solidFill>
              <a:latin typeface="微软雅黑" panose="020B0503020204020204" pitchFamily="34" charset="-122"/>
              <a:ea typeface="微软雅黑" panose="020B0503020204020204" pitchFamily="34" charset="-122"/>
              <a:cs typeface="微软雅黑" panose="020B0503020204020204" pitchFamily="34" charset="-122"/>
            </a:endParaRPr>
          </a:p>
          <a:p>
            <a:pPr indent="0">
              <a:lnSpc>
                <a:spcPct val="150000"/>
              </a:lnSpc>
              <a:buFont typeface="Wingdings" panose="05000000000000000000" charset="0"/>
              <a:buNone/>
            </a:pPr>
            <a:r>
              <a:rPr lang="zh-CN" b="0">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该技术在多个型号中开始了推广应用。</a:t>
            </a:r>
            <a:endParaRPr lang="zh-CN" altLang="en-US" b="0">
              <a:solidFill>
                <a:srgbClr val="6AE7FF"/>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0" name="图片 9" descr="6343cb131fe36a042ad7f192b6d5f64"/>
          <p:cNvPicPr>
            <a:picLocks noChangeAspect="1"/>
          </p:cNvPicPr>
          <p:nvPr/>
        </p:nvPicPr>
        <p:blipFill>
          <a:blip r:embed="rId2"/>
          <a:stretch>
            <a:fillRect/>
          </a:stretch>
        </p:blipFill>
        <p:spPr>
          <a:xfrm>
            <a:off x="10313035" y="233045"/>
            <a:ext cx="1727200" cy="82169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319096"/>
            <a:ext cx="10614024" cy="609085"/>
            <a:chOff x="134488" y="670145"/>
            <a:chExt cx="8015148" cy="459948"/>
          </a:xfrm>
        </p:grpSpPr>
        <p:sp>
          <p:nvSpPr>
            <p:cNvPr id="3" name="TextBox 39"/>
            <p:cNvSpPr txBox="1"/>
            <p:nvPr/>
          </p:nvSpPr>
          <p:spPr>
            <a:xfrm>
              <a:off x="375664" y="689416"/>
              <a:ext cx="6275936" cy="440677"/>
            </a:xfrm>
            <a:prstGeom prst="rect">
              <a:avLst/>
            </a:prstGeom>
            <a:noFill/>
          </p:spPr>
          <p:txBody>
            <a:bodyPr wrap="none" rtlCol="0">
              <a:spAutoFit/>
            </a:bodyPr>
            <a:p>
              <a:pPr algn="l"/>
              <a:r>
                <a:rPr lang="zh-CN" altLang="en-US" sz="3200" b="1" dirty="0">
                  <a:solidFill>
                    <a:srgbClr val="10FBFE"/>
                  </a:solidFill>
                  <a:latin typeface="微软雅黑" panose="020B0503020204020204" pitchFamily="34" charset="-122"/>
                  <a:ea typeface="微软雅黑" panose="020B0503020204020204" pitchFamily="34" charset="-122"/>
                  <a:sym typeface="+mn-ea"/>
                </a:rPr>
                <a:t>源于航天高性能结构研制模式的高端设计能力</a:t>
              </a:r>
              <a:endParaRPr lang="zh-CN" altLang="en-US" sz="3200" b="1" dirty="0">
                <a:solidFill>
                  <a:srgbClr val="10FBFE"/>
                </a:solidFill>
                <a:latin typeface="微软雅黑" panose="020B0503020204020204" pitchFamily="34" charset="-122"/>
                <a:ea typeface="微软雅黑" panose="020B0503020204020204" pitchFamily="34" charset="-122"/>
                <a:sym typeface="+mn-ea"/>
              </a:endParaRPr>
            </a:p>
          </p:txBody>
        </p:sp>
        <p:sp>
          <p:nvSpPr>
            <p:cNvPr id="4"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5"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cxnSp>
          <p:nvCxnSpPr>
            <p:cNvPr id="6" name="直接连接符 5"/>
            <p:cNvCxnSpPr/>
            <p:nvPr/>
          </p:nvCxnSpPr>
          <p:spPr>
            <a:xfrm>
              <a:off x="6771980" y="910137"/>
              <a:ext cx="137765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01" name="文本框 100"/>
          <p:cNvSpPr txBox="1"/>
          <p:nvPr/>
        </p:nvSpPr>
        <p:spPr>
          <a:xfrm>
            <a:off x="781050" y="1724660"/>
            <a:ext cx="3049270" cy="460375"/>
          </a:xfrm>
          <a:prstGeom prst="rect">
            <a:avLst/>
          </a:prstGeom>
          <a:noFill/>
          <a:ln w="9525">
            <a:noFill/>
          </a:ln>
        </p:spPr>
        <p:txBody>
          <a:bodyPr wrap="square">
            <a:spAutoFit/>
          </a:bodyPr>
          <a:p>
            <a:pPr indent="0"/>
            <a:r>
              <a:rPr lang="zh-CN" sz="2400" b="1">
                <a:solidFill>
                  <a:srgbClr val="6AE7FF"/>
                </a:solidFill>
                <a:ea typeface="黑体" panose="02010609060101010101" charset="-122"/>
              </a:rPr>
              <a:t>功能一体化设计</a:t>
            </a:r>
            <a:endParaRPr lang="zh-CN" sz="2400" b="1">
              <a:solidFill>
                <a:srgbClr val="6AE7FF"/>
              </a:solidFill>
              <a:ea typeface="黑体" panose="02010609060101010101" charset="-122"/>
            </a:endParaRPr>
          </a:p>
        </p:txBody>
      </p:sp>
      <p:sp>
        <p:nvSpPr>
          <p:cNvPr id="7" name="文本框 6"/>
          <p:cNvSpPr txBox="1"/>
          <p:nvPr/>
        </p:nvSpPr>
        <p:spPr>
          <a:xfrm>
            <a:off x="564515" y="2219960"/>
            <a:ext cx="5457190" cy="2748280"/>
          </a:xfrm>
          <a:prstGeom prst="rect">
            <a:avLst/>
          </a:prstGeom>
          <a:noFill/>
          <a:ln w="9525">
            <a:noFill/>
          </a:ln>
        </p:spPr>
        <p:txBody>
          <a:bodyPr wrap="square">
            <a:spAutoFit/>
          </a:bodyPr>
          <a:p>
            <a:pPr indent="355600">
              <a:lnSpc>
                <a:spcPct val="120000"/>
              </a:lnSpc>
              <a:spcBef>
                <a:spcPts val="0"/>
              </a:spcBef>
              <a:spcAft>
                <a:spcPts val="0"/>
              </a:spcAft>
            </a:pPr>
            <a:r>
              <a:rPr lang="zh-CN" b="0">
                <a:solidFill>
                  <a:srgbClr val="6AE7FF"/>
                </a:solidFill>
                <a:ea typeface="黑体" panose="02010609060101010101" charset="-122"/>
              </a:rPr>
              <a:t>目前为提高产品系统性能，减轻结构重量常需要力学功能结构、热学功能结构、智能结构等功能一体化结构。应用3D打印技术，也是实现变密度变阻尼、复杂内流道等功能一体化结构制造的最有效手段。        具有复杂中空内流道的热控功能一体化结构，散热性能提高30%以上，生产周期仅为2</a:t>
            </a:r>
            <a:r>
              <a:rPr lang="en-US" b="0">
                <a:solidFill>
                  <a:srgbClr val="6AE7FF"/>
                </a:solidFill>
                <a:latin typeface="黑体" panose="02010609060101010101" charset="-122"/>
              </a:rPr>
              <a:t>-</a:t>
            </a:r>
            <a:r>
              <a:rPr lang="zh-CN" b="0">
                <a:solidFill>
                  <a:srgbClr val="6AE7FF"/>
                </a:solidFill>
                <a:ea typeface="黑体" panose="02010609060101010101" charset="-122"/>
              </a:rPr>
              <a:t>3天，产品合格率100%。3D打印热控功能件已成功应用于型号，有效解决了系统散热难题。</a:t>
            </a:r>
            <a:endParaRPr lang="zh-CN" altLang="en-US" b="0">
              <a:solidFill>
                <a:srgbClr val="6AE7FF"/>
              </a:solidFill>
              <a:ea typeface="黑体" panose="02010609060101010101" charset="-122"/>
            </a:endParaRPr>
          </a:p>
        </p:txBody>
      </p:sp>
      <p:pic>
        <p:nvPicPr>
          <p:cNvPr id="8" name="图片 24"/>
          <p:cNvPicPr>
            <a:picLocks noChangeAspect="1"/>
          </p:cNvPicPr>
          <p:nvPr/>
        </p:nvPicPr>
        <p:blipFill>
          <a:blip r:embed="rId1"/>
          <a:srcRect t="4317" b="3362"/>
          <a:stretch>
            <a:fillRect/>
          </a:stretch>
        </p:blipFill>
        <p:spPr>
          <a:xfrm>
            <a:off x="6387465" y="1898650"/>
            <a:ext cx="2684145" cy="2679700"/>
          </a:xfrm>
          <a:prstGeom prst="rect">
            <a:avLst/>
          </a:prstGeom>
          <a:solidFill>
            <a:srgbClr val="EDEDED"/>
          </a:solidFill>
          <a:ln w="9525">
            <a:noFill/>
          </a:ln>
        </p:spPr>
      </p:pic>
      <p:pic>
        <p:nvPicPr>
          <p:cNvPr id="9" name="Picture 21"/>
          <p:cNvPicPr>
            <a:picLocks noChangeAspect="1"/>
          </p:cNvPicPr>
          <p:nvPr/>
        </p:nvPicPr>
        <p:blipFill>
          <a:blip r:embed="rId2"/>
          <a:stretch>
            <a:fillRect/>
          </a:stretch>
        </p:blipFill>
        <p:spPr>
          <a:xfrm>
            <a:off x="9355455" y="1898650"/>
            <a:ext cx="2684145" cy="2679700"/>
          </a:xfrm>
          <a:prstGeom prst="rect">
            <a:avLst/>
          </a:prstGeom>
          <a:noFill/>
          <a:ln w="9525">
            <a:noFill/>
          </a:ln>
        </p:spPr>
      </p:pic>
      <p:sp>
        <p:nvSpPr>
          <p:cNvPr id="10" name="文本框 9"/>
          <p:cNvSpPr txBox="1"/>
          <p:nvPr/>
        </p:nvSpPr>
        <p:spPr>
          <a:xfrm>
            <a:off x="6699885" y="4968557"/>
            <a:ext cx="5080000" cy="306705"/>
          </a:xfrm>
          <a:prstGeom prst="rect">
            <a:avLst/>
          </a:prstGeom>
          <a:noFill/>
          <a:ln w="9525">
            <a:noFill/>
          </a:ln>
        </p:spPr>
        <p:txBody>
          <a:bodyPr>
            <a:spAutoFit/>
          </a:bodyPr>
          <a:p>
            <a:pPr indent="0" algn="ctr"/>
            <a:r>
              <a:rPr lang="zh-CN" sz="1400" b="0">
                <a:solidFill>
                  <a:srgbClr val="6AE7FF"/>
                </a:solidFill>
                <a:cs typeface="仿宋_GB2312" charset="0"/>
              </a:rPr>
              <a:t>具有中空复杂内流道的热控功能结构设计与仿真</a:t>
            </a:r>
            <a:endParaRPr lang="zh-CN" sz="1400" b="0">
              <a:solidFill>
                <a:srgbClr val="6AE7FF"/>
              </a:solidFill>
              <a:cs typeface="仿宋_GB2312" charset="0"/>
            </a:endParaRPr>
          </a:p>
        </p:txBody>
      </p:sp>
      <p:sp>
        <p:nvSpPr>
          <p:cNvPr id="14" name="圆角矩形 13"/>
          <p:cNvSpPr/>
          <p:nvPr/>
        </p:nvSpPr>
        <p:spPr>
          <a:xfrm>
            <a:off x="439420" y="1583055"/>
            <a:ext cx="5707380" cy="3691890"/>
          </a:xfrm>
          <a:prstGeom prst="roundRect">
            <a:avLst>
              <a:gd name="adj" fmla="val 9450"/>
            </a:avLst>
          </a:prstGeom>
          <a:noFill/>
          <a:ln w="12700">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p>
            <a:pPr algn="ctr"/>
            <a:endParaRPr lang="zh-CN" altLang="en-US"/>
          </a:p>
        </p:txBody>
      </p:sp>
      <p:pic>
        <p:nvPicPr>
          <p:cNvPr id="15" name="图片 14" descr="6343cb131fe36a042ad7f192b6d5f64"/>
          <p:cNvPicPr>
            <a:picLocks noChangeAspect="1"/>
          </p:cNvPicPr>
          <p:nvPr/>
        </p:nvPicPr>
        <p:blipFill>
          <a:blip r:embed="rId3"/>
          <a:stretch>
            <a:fillRect/>
          </a:stretch>
        </p:blipFill>
        <p:spPr>
          <a:xfrm>
            <a:off x="10313035" y="233045"/>
            <a:ext cx="1727200" cy="82169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319096"/>
            <a:ext cx="10614024" cy="609085"/>
            <a:chOff x="134488" y="670145"/>
            <a:chExt cx="8015148" cy="459948"/>
          </a:xfrm>
        </p:grpSpPr>
        <p:sp>
          <p:nvSpPr>
            <p:cNvPr id="3" name="TextBox 39"/>
            <p:cNvSpPr txBox="1"/>
            <p:nvPr/>
          </p:nvSpPr>
          <p:spPr>
            <a:xfrm>
              <a:off x="375664" y="689416"/>
              <a:ext cx="6275936" cy="440677"/>
            </a:xfrm>
            <a:prstGeom prst="rect">
              <a:avLst/>
            </a:prstGeom>
            <a:noFill/>
          </p:spPr>
          <p:txBody>
            <a:bodyPr wrap="none" rtlCol="0">
              <a:spAutoFit/>
            </a:bodyPr>
            <a:p>
              <a:pPr algn="l"/>
              <a:r>
                <a:rPr lang="zh-CN" altLang="en-US" sz="3200" b="1" dirty="0">
                  <a:solidFill>
                    <a:srgbClr val="10FBFE"/>
                  </a:solidFill>
                  <a:latin typeface="微软雅黑" panose="020B0503020204020204" pitchFamily="34" charset="-122"/>
                  <a:ea typeface="微软雅黑" panose="020B0503020204020204" pitchFamily="34" charset="-122"/>
                  <a:sym typeface="+mn-ea"/>
                </a:rPr>
                <a:t>源于航天高性能结构研制模式的高端设计能力</a:t>
              </a:r>
              <a:endParaRPr lang="zh-CN" altLang="en-US" sz="3200" b="1" dirty="0">
                <a:solidFill>
                  <a:srgbClr val="10FBFE"/>
                </a:solidFill>
                <a:latin typeface="微软雅黑" panose="020B0503020204020204" pitchFamily="34" charset="-122"/>
                <a:ea typeface="微软雅黑" panose="020B0503020204020204" pitchFamily="34" charset="-122"/>
                <a:sym typeface="+mn-ea"/>
              </a:endParaRPr>
            </a:p>
          </p:txBody>
        </p:sp>
        <p:sp>
          <p:nvSpPr>
            <p:cNvPr id="4"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5"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cxnSp>
          <p:nvCxnSpPr>
            <p:cNvPr id="6" name="直接连接符 5"/>
            <p:cNvCxnSpPr/>
            <p:nvPr/>
          </p:nvCxnSpPr>
          <p:spPr>
            <a:xfrm>
              <a:off x="6771980" y="910137"/>
              <a:ext cx="137765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01" name="文本框 100"/>
          <p:cNvSpPr txBox="1"/>
          <p:nvPr/>
        </p:nvSpPr>
        <p:spPr>
          <a:xfrm>
            <a:off x="561975" y="1460500"/>
            <a:ext cx="3049270" cy="460375"/>
          </a:xfrm>
          <a:prstGeom prst="rect">
            <a:avLst/>
          </a:prstGeom>
          <a:noFill/>
          <a:ln w="9525">
            <a:noFill/>
          </a:ln>
        </p:spPr>
        <p:txBody>
          <a:bodyPr wrap="square">
            <a:spAutoFit/>
          </a:bodyPr>
          <a:p>
            <a:pPr indent="0"/>
            <a:r>
              <a:rPr lang="zh-CN" sz="2400" b="1">
                <a:solidFill>
                  <a:srgbClr val="6AE7FF"/>
                </a:solidFill>
                <a:ea typeface="黑体" panose="02010609060101010101" charset="-122"/>
              </a:rPr>
              <a:t>功能一体化设计</a:t>
            </a:r>
            <a:endParaRPr lang="zh-CN" sz="2400" b="1">
              <a:solidFill>
                <a:srgbClr val="6AE7FF"/>
              </a:solidFill>
              <a:ea typeface="黑体" panose="02010609060101010101" charset="-122"/>
            </a:endParaRPr>
          </a:p>
        </p:txBody>
      </p:sp>
      <p:pic>
        <p:nvPicPr>
          <p:cNvPr id="13" name="图片 2"/>
          <p:cNvPicPr>
            <a:picLocks noChangeAspect="1"/>
          </p:cNvPicPr>
          <p:nvPr/>
        </p:nvPicPr>
        <p:blipFill>
          <a:blip r:embed="rId1"/>
          <a:srcRect b="59430"/>
          <a:stretch>
            <a:fillRect/>
          </a:stretch>
        </p:blipFill>
        <p:spPr>
          <a:xfrm>
            <a:off x="1457960" y="3078480"/>
            <a:ext cx="3852545" cy="3110230"/>
          </a:xfrm>
          <a:prstGeom prst="rect">
            <a:avLst/>
          </a:prstGeom>
          <a:noFill/>
          <a:ln w="9525">
            <a:noFill/>
          </a:ln>
        </p:spPr>
      </p:pic>
      <p:pic>
        <p:nvPicPr>
          <p:cNvPr id="14" name="对象 1"/>
          <p:cNvPicPr>
            <a:picLocks noChangeAspect="1"/>
          </p:cNvPicPr>
          <p:nvPr/>
        </p:nvPicPr>
        <p:blipFill>
          <a:blip r:embed="rId2"/>
          <a:srcRect b="31073"/>
          <a:stretch>
            <a:fillRect/>
          </a:stretch>
        </p:blipFill>
        <p:spPr>
          <a:xfrm>
            <a:off x="6136005" y="3079115"/>
            <a:ext cx="3866515" cy="3109595"/>
          </a:xfrm>
          <a:prstGeom prst="rect">
            <a:avLst/>
          </a:prstGeom>
          <a:noFill/>
          <a:ln w="9525">
            <a:noFill/>
          </a:ln>
        </p:spPr>
      </p:pic>
      <p:sp>
        <p:nvSpPr>
          <p:cNvPr id="15" name="文本框 14"/>
          <p:cNvSpPr txBox="1"/>
          <p:nvPr/>
        </p:nvSpPr>
        <p:spPr>
          <a:xfrm>
            <a:off x="3241040" y="6423977"/>
            <a:ext cx="5080000" cy="337185"/>
          </a:xfrm>
          <a:prstGeom prst="rect">
            <a:avLst/>
          </a:prstGeom>
          <a:noFill/>
          <a:ln w="9525">
            <a:noFill/>
          </a:ln>
        </p:spPr>
        <p:txBody>
          <a:bodyPr>
            <a:spAutoFit/>
          </a:bodyPr>
          <a:p>
            <a:pPr indent="0" algn="ctr"/>
            <a:r>
              <a:rPr lang="zh-CN" sz="1600" b="1">
                <a:solidFill>
                  <a:srgbClr val="6AE7FF"/>
                </a:solidFill>
                <a:cs typeface="仿宋_GB2312" charset="0"/>
              </a:rPr>
              <a:t>产品级、组合级、板级热控方案设计及仿真</a:t>
            </a:r>
            <a:endParaRPr lang="zh-CN" altLang="en-US" sz="1600" b="1">
              <a:solidFill>
                <a:srgbClr val="6AE7FF"/>
              </a:solidFill>
              <a:cs typeface="仿宋_GB2312" charset="0"/>
            </a:endParaRPr>
          </a:p>
        </p:txBody>
      </p:sp>
      <p:sp>
        <p:nvSpPr>
          <p:cNvPr id="16" name="文本框 15"/>
          <p:cNvSpPr txBox="1"/>
          <p:nvPr/>
        </p:nvSpPr>
        <p:spPr>
          <a:xfrm>
            <a:off x="561975" y="1920875"/>
            <a:ext cx="8460105" cy="922020"/>
          </a:xfrm>
          <a:prstGeom prst="rect">
            <a:avLst/>
          </a:prstGeom>
          <a:noFill/>
          <a:ln w="9525">
            <a:noFill/>
          </a:ln>
        </p:spPr>
        <p:txBody>
          <a:bodyPr wrap="square">
            <a:spAutoFit/>
          </a:bodyPr>
          <a:p>
            <a:pPr indent="355600">
              <a:lnSpc>
                <a:spcPct val="150000"/>
              </a:lnSpc>
            </a:pPr>
            <a:r>
              <a:rPr lang="zh-CN" b="0">
                <a:solidFill>
                  <a:srgbClr val="6AE7FF"/>
                </a:solidFill>
                <a:latin typeface="微软雅黑" panose="020B0503020204020204" pitchFamily="34" charset="-122"/>
                <a:ea typeface="微软雅黑" panose="020B0503020204020204" pitchFamily="34" charset="-122"/>
              </a:rPr>
              <a:t>对产品级、组合级、板级结构进行热设计和热仿真，分析产品工作时器件、结构的最高温度和温度分布等，指导产品设计优化。</a:t>
            </a:r>
            <a:endParaRPr lang="zh-CN" altLang="en-US" b="0">
              <a:solidFill>
                <a:srgbClr val="6AE7FF"/>
              </a:solidFill>
              <a:latin typeface="微软雅黑" panose="020B0503020204020204" pitchFamily="34" charset="-122"/>
              <a:ea typeface="微软雅黑" panose="020B0503020204020204" pitchFamily="34" charset="-122"/>
            </a:endParaRPr>
          </a:p>
        </p:txBody>
      </p:sp>
      <p:pic>
        <p:nvPicPr>
          <p:cNvPr id="17" name="图片 16" descr="6343cb131fe36a042ad7f192b6d5f64"/>
          <p:cNvPicPr>
            <a:picLocks noChangeAspect="1"/>
          </p:cNvPicPr>
          <p:nvPr/>
        </p:nvPicPr>
        <p:blipFill>
          <a:blip r:embed="rId3"/>
          <a:stretch>
            <a:fillRect/>
          </a:stretch>
        </p:blipFill>
        <p:spPr>
          <a:xfrm>
            <a:off x="10313035" y="233045"/>
            <a:ext cx="1727200" cy="82169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319096"/>
            <a:ext cx="10614024" cy="609085"/>
            <a:chOff x="134488" y="670145"/>
            <a:chExt cx="8015148" cy="459948"/>
          </a:xfrm>
        </p:grpSpPr>
        <p:sp>
          <p:nvSpPr>
            <p:cNvPr id="3" name="TextBox 39"/>
            <p:cNvSpPr txBox="1"/>
            <p:nvPr/>
          </p:nvSpPr>
          <p:spPr>
            <a:xfrm>
              <a:off x="375664" y="689416"/>
              <a:ext cx="5174003" cy="440677"/>
            </a:xfrm>
            <a:prstGeom prst="rect">
              <a:avLst/>
            </a:prstGeom>
            <a:noFill/>
          </p:spPr>
          <p:txBody>
            <a:bodyPr wrap="none" rtlCol="0">
              <a:spAutoFit/>
            </a:bodyPr>
            <a:p>
              <a:pPr algn="l"/>
              <a:r>
                <a:rPr lang="zh-CN" altLang="en-US" sz="3200" b="1" dirty="0">
                  <a:solidFill>
                    <a:srgbClr val="10FBFE"/>
                  </a:solidFill>
                  <a:latin typeface="微软雅黑" panose="020B0503020204020204" pitchFamily="34" charset="-122"/>
                  <a:ea typeface="微软雅黑" panose="020B0503020204020204" pitchFamily="34" charset="-122"/>
                  <a:sym typeface="+mn-ea"/>
                </a:rPr>
                <a:t>源于航天特色的3D打印材料研发能力</a:t>
              </a:r>
              <a:endParaRPr lang="zh-CN" altLang="en-US" sz="3200" b="1" dirty="0">
                <a:solidFill>
                  <a:srgbClr val="10FBFE"/>
                </a:solidFill>
                <a:latin typeface="微软雅黑" panose="020B0503020204020204" pitchFamily="34" charset="-122"/>
                <a:ea typeface="微软雅黑" panose="020B0503020204020204" pitchFamily="34" charset="-122"/>
                <a:sym typeface="+mn-ea"/>
              </a:endParaRPr>
            </a:p>
          </p:txBody>
        </p:sp>
        <p:sp>
          <p:nvSpPr>
            <p:cNvPr id="4"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5"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cxnSp>
          <p:nvCxnSpPr>
            <p:cNvPr id="6" name="直接连接符 5"/>
            <p:cNvCxnSpPr/>
            <p:nvPr/>
          </p:nvCxnSpPr>
          <p:spPr>
            <a:xfrm>
              <a:off x="5674362" y="910137"/>
              <a:ext cx="247527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08" name="文本框 107"/>
          <p:cNvSpPr txBox="1"/>
          <p:nvPr/>
        </p:nvSpPr>
        <p:spPr>
          <a:xfrm>
            <a:off x="1564640" y="1052830"/>
            <a:ext cx="9062720" cy="975995"/>
          </a:xfrm>
          <a:prstGeom prst="rect">
            <a:avLst/>
          </a:prstGeom>
          <a:noFill/>
          <a:ln w="9525">
            <a:noFill/>
          </a:ln>
        </p:spPr>
        <p:txBody>
          <a:bodyPr wrap="square">
            <a:spAutoFit/>
          </a:bodyPr>
          <a:p>
            <a:pPr indent="304800">
              <a:lnSpc>
                <a:spcPct val="120000"/>
              </a:lnSpc>
              <a:spcBef>
                <a:spcPts val="0"/>
              </a:spcBef>
              <a:spcAft>
                <a:spcPts val="0"/>
              </a:spcAft>
            </a:pPr>
            <a:r>
              <a:rPr lang="zh-CN" sz="1600" b="0">
                <a:solidFill>
                  <a:srgbClr val="6AE7FF"/>
                </a:solidFill>
                <a:ea typeface="黑体" panose="02010609060101010101" charset="-122"/>
              </a:rPr>
              <a:t>以型号应用和市场为需求，形成了以航天特色轻质高强材料（高强铝合金、金属基复合材料等）、特种/功能材料（高导热材料、高阻尼合金、低膨胀合金、记忆合金等）为主的3D打印材料研发能力，以满足航天、航空、船舶、电子、医疗等领域轻质高强、多功能产品研制需求。</a:t>
            </a:r>
            <a:endParaRPr lang="zh-CN" altLang="en-US" sz="1600" b="0">
              <a:solidFill>
                <a:srgbClr val="6AE7FF"/>
              </a:solidFill>
              <a:ea typeface="黑体" panose="02010609060101010101" charset="-122"/>
            </a:endParaRPr>
          </a:p>
        </p:txBody>
      </p:sp>
      <p:pic>
        <p:nvPicPr>
          <p:cNvPr id="18" name="Picture 3" descr="说明: 14"/>
          <p:cNvPicPr>
            <a:picLocks noChangeAspect="1"/>
          </p:cNvPicPr>
          <p:nvPr/>
        </p:nvPicPr>
        <p:blipFill>
          <a:blip r:embed="rId1"/>
          <a:stretch>
            <a:fillRect/>
          </a:stretch>
        </p:blipFill>
        <p:spPr>
          <a:xfrm>
            <a:off x="855345" y="2238375"/>
            <a:ext cx="2167255" cy="1716405"/>
          </a:xfrm>
          <a:prstGeom prst="rect">
            <a:avLst/>
          </a:prstGeom>
          <a:noFill/>
          <a:ln w="9525">
            <a:noFill/>
          </a:ln>
        </p:spPr>
      </p:pic>
      <p:pic>
        <p:nvPicPr>
          <p:cNvPr id="1073743208" name="图片 12"/>
          <p:cNvPicPr>
            <a:picLocks noChangeAspect="1"/>
          </p:cNvPicPr>
          <p:nvPr/>
        </p:nvPicPr>
        <p:blipFill>
          <a:blip r:embed="rId2"/>
          <a:srcRect t="12946"/>
          <a:stretch>
            <a:fillRect/>
          </a:stretch>
        </p:blipFill>
        <p:spPr>
          <a:xfrm>
            <a:off x="3601085" y="2238375"/>
            <a:ext cx="2167890" cy="1711960"/>
          </a:xfrm>
          <a:prstGeom prst="rect">
            <a:avLst/>
          </a:prstGeom>
          <a:noFill/>
          <a:ln w="9525">
            <a:noFill/>
          </a:ln>
        </p:spPr>
      </p:pic>
      <p:pic>
        <p:nvPicPr>
          <p:cNvPr id="1073743211" name="图片 25"/>
          <p:cNvPicPr>
            <a:picLocks noChangeAspect="1"/>
          </p:cNvPicPr>
          <p:nvPr/>
        </p:nvPicPr>
        <p:blipFill>
          <a:blip r:embed="rId3"/>
          <a:srcRect l="52281" t="49800"/>
          <a:stretch>
            <a:fillRect/>
          </a:stretch>
        </p:blipFill>
        <p:spPr>
          <a:xfrm>
            <a:off x="6348095" y="2238375"/>
            <a:ext cx="2167890" cy="1716405"/>
          </a:xfrm>
          <a:prstGeom prst="rect">
            <a:avLst/>
          </a:prstGeom>
          <a:noFill/>
          <a:ln w="9525">
            <a:noFill/>
          </a:ln>
        </p:spPr>
      </p:pic>
      <p:pic>
        <p:nvPicPr>
          <p:cNvPr id="1073743214" name="图片 5"/>
          <p:cNvPicPr>
            <a:picLocks noChangeAspect="1"/>
          </p:cNvPicPr>
          <p:nvPr/>
        </p:nvPicPr>
        <p:blipFill>
          <a:blip r:embed="rId4"/>
          <a:srcRect l="18896" t="19753" r="48422" b="63127"/>
          <a:stretch>
            <a:fillRect/>
          </a:stretch>
        </p:blipFill>
        <p:spPr>
          <a:xfrm>
            <a:off x="9088755" y="2238375"/>
            <a:ext cx="2168525" cy="1716405"/>
          </a:xfrm>
          <a:prstGeom prst="rect">
            <a:avLst/>
          </a:prstGeom>
          <a:noFill/>
          <a:ln w="9525">
            <a:noFill/>
          </a:ln>
        </p:spPr>
      </p:pic>
      <p:sp>
        <p:nvSpPr>
          <p:cNvPr id="19" name="圆角矩形 18"/>
          <p:cNvSpPr/>
          <p:nvPr/>
        </p:nvSpPr>
        <p:spPr>
          <a:xfrm>
            <a:off x="855345" y="3954780"/>
            <a:ext cx="2167255" cy="366395"/>
          </a:xfrm>
          <a:prstGeom prst="roundRect">
            <a:avLst/>
          </a:prstGeom>
          <a:noFill/>
          <a:ln w="12700" cmpd="sng">
            <a:solidFill>
              <a:srgbClr val="6AE7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eaLnBrk="0" hangingPunct="0"/>
            <a:r>
              <a:rPr lang="zh-CN" altLang="en-US" sz="1200" b="1" dirty="0">
                <a:solidFill>
                  <a:srgbClr val="6AE7FF"/>
                </a:solidFill>
                <a:latin typeface="微软雅黑" panose="020B0503020204020204" pitchFamily="34" charset="-122"/>
                <a:ea typeface="微软雅黑" panose="020B0503020204020204" pitchFamily="34" charset="-122"/>
              </a:rPr>
              <a:t>3D打印高强铝合金粉末形貌</a:t>
            </a:r>
            <a:endParaRPr lang="zh-CN" altLang="en-US" sz="1200" b="1" dirty="0">
              <a:solidFill>
                <a:srgbClr val="6AE7FF"/>
              </a:solidFill>
              <a:latin typeface="微软雅黑" panose="020B0503020204020204" pitchFamily="34" charset="-122"/>
              <a:ea typeface="微软雅黑" panose="020B0503020204020204" pitchFamily="34" charset="-122"/>
            </a:endParaRPr>
          </a:p>
        </p:txBody>
      </p:sp>
      <p:sp>
        <p:nvSpPr>
          <p:cNvPr id="20" name="圆角矩形 19"/>
          <p:cNvSpPr/>
          <p:nvPr/>
        </p:nvSpPr>
        <p:spPr>
          <a:xfrm>
            <a:off x="3532505" y="3954780"/>
            <a:ext cx="2305050" cy="366395"/>
          </a:xfrm>
          <a:prstGeom prst="roundRect">
            <a:avLst/>
          </a:prstGeom>
          <a:noFill/>
          <a:ln w="12700" cmpd="sng">
            <a:solidFill>
              <a:srgbClr val="6AE7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eaLnBrk="0" hangingPunct="0"/>
            <a:r>
              <a:rPr lang="zh-CN" altLang="en-US" sz="1200" b="1" dirty="0">
                <a:solidFill>
                  <a:srgbClr val="6AE7FF"/>
                </a:solidFill>
                <a:latin typeface="微软雅黑" panose="020B0503020204020204" pitchFamily="34" charset="-122"/>
                <a:ea typeface="微软雅黑" panose="020B0503020204020204" pitchFamily="34" charset="-122"/>
              </a:rPr>
              <a:t>3D打印高导热铝合金金相组织</a:t>
            </a:r>
            <a:endParaRPr lang="zh-CN" altLang="en-US" sz="1200" b="1" dirty="0">
              <a:solidFill>
                <a:srgbClr val="6AE7FF"/>
              </a:solidFill>
              <a:latin typeface="微软雅黑" panose="020B0503020204020204" pitchFamily="34" charset="-122"/>
              <a:ea typeface="微软雅黑" panose="020B0503020204020204" pitchFamily="34" charset="-122"/>
            </a:endParaRPr>
          </a:p>
        </p:txBody>
      </p:sp>
      <p:sp>
        <p:nvSpPr>
          <p:cNvPr id="21" name="圆角矩形 20"/>
          <p:cNvSpPr/>
          <p:nvPr/>
        </p:nvSpPr>
        <p:spPr>
          <a:xfrm>
            <a:off x="6348095" y="3950335"/>
            <a:ext cx="2167255" cy="366395"/>
          </a:xfrm>
          <a:prstGeom prst="roundRect">
            <a:avLst/>
          </a:prstGeom>
          <a:noFill/>
          <a:ln w="12700" cmpd="sng">
            <a:solidFill>
              <a:srgbClr val="6AE7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eaLnBrk="0" hangingPunct="0"/>
            <a:r>
              <a:rPr lang="zh-CN" altLang="en-US" sz="1200" b="1" dirty="0">
                <a:solidFill>
                  <a:srgbClr val="6AE7FF"/>
                </a:solidFill>
                <a:latin typeface="微软雅黑" panose="020B0503020204020204" pitchFamily="34" charset="-122"/>
                <a:ea typeface="微软雅黑" panose="020B0503020204020204" pitchFamily="34" charset="-122"/>
              </a:rPr>
              <a:t>3D打印铁镍合金显微组织</a:t>
            </a:r>
            <a:endParaRPr lang="zh-CN" altLang="en-US" sz="1200" b="1" dirty="0">
              <a:solidFill>
                <a:srgbClr val="6AE7FF"/>
              </a:solidFill>
              <a:latin typeface="微软雅黑" panose="020B0503020204020204" pitchFamily="34" charset="-122"/>
              <a:ea typeface="微软雅黑" panose="020B0503020204020204" pitchFamily="34" charset="-122"/>
            </a:endParaRPr>
          </a:p>
        </p:txBody>
      </p:sp>
      <p:sp>
        <p:nvSpPr>
          <p:cNvPr id="22" name="圆角矩形 21"/>
          <p:cNvSpPr/>
          <p:nvPr/>
        </p:nvSpPr>
        <p:spPr>
          <a:xfrm>
            <a:off x="9090025" y="3954780"/>
            <a:ext cx="2167255" cy="366395"/>
          </a:xfrm>
          <a:prstGeom prst="roundRect">
            <a:avLst/>
          </a:prstGeom>
          <a:noFill/>
          <a:ln w="12700" cmpd="sng">
            <a:solidFill>
              <a:srgbClr val="6AE7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eaLnBrk="0" hangingPunct="0"/>
            <a:r>
              <a:rPr lang="zh-CN" altLang="en-US" sz="1200" b="1" dirty="0">
                <a:solidFill>
                  <a:srgbClr val="6AE7FF"/>
                </a:solidFill>
                <a:latin typeface="微软雅黑" panose="020B0503020204020204" pitchFamily="34" charset="-122"/>
                <a:ea typeface="微软雅黑" panose="020B0503020204020204" pitchFamily="34" charset="-122"/>
              </a:rPr>
              <a:t>3D打印锰铜合金显微组织</a:t>
            </a:r>
            <a:endParaRPr lang="zh-CN" altLang="en-US" sz="1200" b="1" dirty="0">
              <a:solidFill>
                <a:srgbClr val="6AE7FF"/>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855345" y="4691380"/>
            <a:ext cx="1880235" cy="306705"/>
          </a:xfrm>
          <a:prstGeom prst="rect">
            <a:avLst/>
          </a:prstGeom>
          <a:noFill/>
          <a:ln w="9525">
            <a:noFill/>
          </a:ln>
        </p:spPr>
        <p:txBody>
          <a:bodyPr wrap="square">
            <a:spAutoFit/>
          </a:bodyPr>
          <a:p>
            <a:pPr marL="266700" indent="-266700"/>
            <a:r>
              <a:rPr lang="en-US" sz="1400" b="0">
                <a:solidFill>
                  <a:srgbClr val="6AE7FF"/>
                </a:solidFill>
                <a:latin typeface="Wingdings" panose="05000000000000000000" charset="0"/>
                <a:ea typeface="黑体" panose="02010609060101010101" charset="-122"/>
              </a:rPr>
              <a:t>Ø </a:t>
            </a:r>
            <a:r>
              <a:rPr lang="zh-CN" sz="1400" b="0">
                <a:solidFill>
                  <a:srgbClr val="6AE7FF"/>
                </a:solidFill>
                <a:latin typeface="Arial" panose="020B0604020202020204" pitchFamily="34" charset="0"/>
                <a:ea typeface="黑体" panose="02010609060101010101" charset="-122"/>
              </a:rPr>
              <a:t>高强铝合金材料</a:t>
            </a:r>
            <a:endParaRPr lang="zh-CN" altLang="en-US" sz="1400" b="0">
              <a:solidFill>
                <a:srgbClr val="6AE7FF"/>
              </a:solidFill>
              <a:latin typeface="Arial" panose="020B0604020202020204" pitchFamily="34" charset="0"/>
              <a:ea typeface="黑体" panose="02010609060101010101" charset="-122"/>
            </a:endParaRPr>
          </a:p>
        </p:txBody>
      </p:sp>
      <p:sp>
        <p:nvSpPr>
          <p:cNvPr id="110" name="文本框 109"/>
          <p:cNvSpPr txBox="1"/>
          <p:nvPr/>
        </p:nvSpPr>
        <p:spPr>
          <a:xfrm>
            <a:off x="760730" y="5074285"/>
            <a:ext cx="2357120" cy="1274445"/>
          </a:xfrm>
          <a:prstGeom prst="rect">
            <a:avLst/>
          </a:prstGeom>
          <a:noFill/>
          <a:ln w="9525">
            <a:noFill/>
          </a:ln>
        </p:spPr>
        <p:txBody>
          <a:bodyPr wrap="square">
            <a:spAutoFit/>
          </a:bodyPr>
          <a:p>
            <a:pPr indent="355600">
              <a:lnSpc>
                <a:spcPct val="110000"/>
              </a:lnSpc>
              <a:spcBef>
                <a:spcPts val="0"/>
              </a:spcBef>
              <a:spcAft>
                <a:spcPts val="0"/>
              </a:spcAft>
            </a:pPr>
            <a:r>
              <a:rPr lang="zh-CN" sz="1400" b="0">
                <a:solidFill>
                  <a:srgbClr val="6AE7FF"/>
                </a:solidFill>
                <a:ea typeface="黑体" panose="02010609060101010101" charset="-122"/>
              </a:rPr>
              <a:t>研制了纳米-稀土复合增强高强铝合金粉末材料，开发了3D打印工艺参数包和后处理方法，强度达到520MPa，延伸率13.0%。</a:t>
            </a:r>
            <a:endParaRPr lang="zh-CN" altLang="en-US" sz="1400" b="0">
              <a:solidFill>
                <a:srgbClr val="6AE7FF"/>
              </a:solidFill>
              <a:ea typeface="黑体" panose="02010609060101010101" charset="-122"/>
            </a:endParaRPr>
          </a:p>
        </p:txBody>
      </p:sp>
      <p:sp>
        <p:nvSpPr>
          <p:cNvPr id="25" name="文本框 24"/>
          <p:cNvSpPr txBox="1"/>
          <p:nvPr/>
        </p:nvSpPr>
        <p:spPr>
          <a:xfrm>
            <a:off x="3601085" y="4691380"/>
            <a:ext cx="2235835" cy="306705"/>
          </a:xfrm>
          <a:prstGeom prst="rect">
            <a:avLst/>
          </a:prstGeom>
          <a:noFill/>
          <a:ln w="9525">
            <a:noFill/>
          </a:ln>
        </p:spPr>
        <p:txBody>
          <a:bodyPr wrap="square">
            <a:spAutoFit/>
          </a:bodyPr>
          <a:p>
            <a:pPr marL="266700" indent="-266700"/>
            <a:r>
              <a:rPr lang="en-US" sz="1400" b="0">
                <a:solidFill>
                  <a:srgbClr val="6AE7FF"/>
                </a:solidFill>
                <a:latin typeface="Wingdings" panose="05000000000000000000" charset="0"/>
                <a:ea typeface="黑体" panose="02010609060101010101" charset="-122"/>
              </a:rPr>
              <a:t>Ø </a:t>
            </a:r>
            <a:r>
              <a:rPr lang="zh-CN" sz="1400" b="0">
                <a:solidFill>
                  <a:srgbClr val="6AE7FF"/>
                </a:solidFill>
                <a:latin typeface="Arial" panose="020B0604020202020204" pitchFamily="34" charset="0"/>
                <a:ea typeface="黑体" panose="02010609060101010101" charset="-122"/>
              </a:rPr>
              <a:t>高导热铝合金材料</a:t>
            </a:r>
            <a:endParaRPr lang="zh-CN" altLang="en-US" sz="1400" b="0">
              <a:solidFill>
                <a:srgbClr val="6AE7FF"/>
              </a:solidFill>
              <a:latin typeface="Arial" panose="020B0604020202020204" pitchFamily="34" charset="0"/>
              <a:ea typeface="黑体" panose="02010609060101010101" charset="-122"/>
            </a:endParaRPr>
          </a:p>
        </p:txBody>
      </p:sp>
      <p:sp>
        <p:nvSpPr>
          <p:cNvPr id="111" name="文本框 110"/>
          <p:cNvSpPr txBox="1"/>
          <p:nvPr/>
        </p:nvSpPr>
        <p:spPr>
          <a:xfrm>
            <a:off x="3491230" y="5074285"/>
            <a:ext cx="2388235" cy="1124585"/>
          </a:xfrm>
          <a:prstGeom prst="rect">
            <a:avLst/>
          </a:prstGeom>
          <a:noFill/>
          <a:ln w="9525">
            <a:noFill/>
          </a:ln>
        </p:spPr>
        <p:txBody>
          <a:bodyPr wrap="square">
            <a:spAutoFit/>
          </a:bodyPr>
          <a:p>
            <a:pPr indent="0">
              <a:lnSpc>
                <a:spcPct val="120000"/>
              </a:lnSpc>
              <a:spcBef>
                <a:spcPts val="0"/>
              </a:spcBef>
              <a:spcAft>
                <a:spcPts val="0"/>
              </a:spcAft>
            </a:pPr>
            <a:r>
              <a:rPr lang="en-US" altLang="zh-CN" sz="1400" b="0">
                <a:solidFill>
                  <a:srgbClr val="6AE7FF"/>
                </a:solidFill>
                <a:ea typeface="黑体" panose="02010609060101010101" charset="-122"/>
              </a:rPr>
              <a:t>         </a:t>
            </a:r>
            <a:r>
              <a:rPr lang="zh-CN" sz="1400" b="0">
                <a:solidFill>
                  <a:srgbClr val="6AE7FF"/>
                </a:solidFill>
                <a:ea typeface="黑体" panose="02010609060101010101" charset="-122"/>
              </a:rPr>
              <a:t>研制了高导热铝合金粉末材料，开发了3D打印工艺参数包和后处理方法，材料导热系数达到200W/mK。</a:t>
            </a:r>
            <a:endParaRPr lang="zh-CN" altLang="en-US" sz="1400" b="0">
              <a:solidFill>
                <a:srgbClr val="6AE7FF"/>
              </a:solidFill>
              <a:ea typeface="黑体" panose="02010609060101010101" charset="-122"/>
            </a:endParaRPr>
          </a:p>
        </p:txBody>
      </p:sp>
      <p:sp>
        <p:nvSpPr>
          <p:cNvPr id="112" name="文本框 111"/>
          <p:cNvSpPr txBox="1"/>
          <p:nvPr/>
        </p:nvSpPr>
        <p:spPr>
          <a:xfrm>
            <a:off x="6348095" y="4691380"/>
            <a:ext cx="2260600" cy="306705"/>
          </a:xfrm>
          <a:prstGeom prst="rect">
            <a:avLst/>
          </a:prstGeom>
          <a:noFill/>
          <a:ln w="9525">
            <a:noFill/>
          </a:ln>
        </p:spPr>
        <p:txBody>
          <a:bodyPr wrap="square">
            <a:spAutoFit/>
          </a:bodyPr>
          <a:p>
            <a:pPr marL="285750" indent="-285750">
              <a:buFont typeface="Wingdings" panose="05000000000000000000" charset="0"/>
              <a:buChar char="Ø"/>
            </a:pPr>
            <a:r>
              <a:rPr lang="zh-CN" sz="1400" b="0">
                <a:solidFill>
                  <a:srgbClr val="6AE7FF"/>
                </a:solidFill>
                <a:latin typeface="Arial" panose="020B0604020202020204" pitchFamily="34" charset="0"/>
                <a:ea typeface="黑体" panose="02010609060101010101" charset="-122"/>
              </a:rPr>
              <a:t>铁镍低膨胀合金材料</a:t>
            </a:r>
            <a:endParaRPr lang="zh-CN" altLang="en-US" sz="1400" b="0">
              <a:solidFill>
                <a:srgbClr val="6AE7FF"/>
              </a:solidFill>
              <a:latin typeface="Arial" panose="020B0604020202020204" pitchFamily="34" charset="0"/>
              <a:ea typeface="黑体" panose="02010609060101010101" charset="-122"/>
            </a:endParaRPr>
          </a:p>
        </p:txBody>
      </p:sp>
      <p:sp>
        <p:nvSpPr>
          <p:cNvPr id="113" name="文本框 112"/>
          <p:cNvSpPr txBox="1"/>
          <p:nvPr/>
        </p:nvSpPr>
        <p:spPr>
          <a:xfrm>
            <a:off x="6256020" y="5074285"/>
            <a:ext cx="2352675" cy="1383030"/>
          </a:xfrm>
          <a:prstGeom prst="rect">
            <a:avLst/>
          </a:prstGeom>
          <a:noFill/>
          <a:ln w="9525">
            <a:noFill/>
          </a:ln>
        </p:spPr>
        <p:txBody>
          <a:bodyPr wrap="square">
            <a:spAutoFit/>
          </a:bodyPr>
          <a:p>
            <a:pPr indent="355600">
              <a:lnSpc>
                <a:spcPct val="120000"/>
              </a:lnSpc>
              <a:spcBef>
                <a:spcPts val="0"/>
              </a:spcBef>
              <a:spcAft>
                <a:spcPts val="0"/>
              </a:spcAft>
            </a:pPr>
            <a:r>
              <a:rPr lang="zh-CN" sz="1400" b="0">
                <a:solidFill>
                  <a:srgbClr val="6AE7FF"/>
                </a:solidFill>
                <a:ea typeface="黑体" panose="02010609060101010101" charset="-122"/>
              </a:rPr>
              <a:t>国内首次研制了铁镍低膨胀合金材料，开发了3D打印工艺参数包和后处理方法，强度达到496MPa，线膨胀系数1.1x10-6/℃。</a:t>
            </a:r>
            <a:endParaRPr lang="zh-CN" altLang="en-US" sz="1400" b="0">
              <a:solidFill>
                <a:srgbClr val="6AE7FF"/>
              </a:solidFill>
              <a:ea typeface="黑体" panose="02010609060101010101" charset="-122"/>
            </a:endParaRPr>
          </a:p>
        </p:txBody>
      </p:sp>
      <p:sp>
        <p:nvSpPr>
          <p:cNvPr id="30" name="文本框 29"/>
          <p:cNvSpPr txBox="1"/>
          <p:nvPr/>
        </p:nvSpPr>
        <p:spPr>
          <a:xfrm>
            <a:off x="9100185" y="4691380"/>
            <a:ext cx="1816735" cy="275590"/>
          </a:xfrm>
          <a:prstGeom prst="rect">
            <a:avLst/>
          </a:prstGeom>
          <a:noFill/>
          <a:ln w="9525">
            <a:noFill/>
          </a:ln>
        </p:spPr>
        <p:txBody>
          <a:bodyPr wrap="square">
            <a:spAutoFit/>
          </a:bodyPr>
          <a:p>
            <a:pPr marL="266700" indent="-266700"/>
            <a:r>
              <a:rPr lang="en-US" sz="1200" b="0">
                <a:solidFill>
                  <a:srgbClr val="6AE7FF"/>
                </a:solidFill>
                <a:latin typeface="Wingdings" panose="05000000000000000000" charset="0"/>
              </a:rPr>
              <a:t>Ø锰铜高阻尼合金材料 </a:t>
            </a:r>
            <a:endParaRPr lang="en-US" altLang="en-US" sz="1200" b="0">
              <a:solidFill>
                <a:srgbClr val="6AE7FF"/>
              </a:solidFill>
              <a:latin typeface="Wingdings" panose="05000000000000000000" charset="0"/>
            </a:endParaRPr>
          </a:p>
        </p:txBody>
      </p:sp>
      <p:sp>
        <p:nvSpPr>
          <p:cNvPr id="114" name="文本框 113"/>
          <p:cNvSpPr txBox="1"/>
          <p:nvPr/>
        </p:nvSpPr>
        <p:spPr>
          <a:xfrm>
            <a:off x="8771255" y="5074285"/>
            <a:ext cx="2804795" cy="1124585"/>
          </a:xfrm>
          <a:prstGeom prst="rect">
            <a:avLst/>
          </a:prstGeom>
          <a:noFill/>
          <a:ln w="9525">
            <a:noFill/>
          </a:ln>
        </p:spPr>
        <p:txBody>
          <a:bodyPr wrap="square">
            <a:spAutoFit/>
          </a:bodyPr>
          <a:p>
            <a:pPr marL="266700" indent="-266700" algn="l">
              <a:lnSpc>
                <a:spcPct val="120000"/>
              </a:lnSpc>
              <a:spcBef>
                <a:spcPts val="0"/>
              </a:spcBef>
              <a:spcAft>
                <a:spcPts val="0"/>
              </a:spcAft>
            </a:pPr>
            <a:r>
              <a:rPr lang="en-US" altLang="zh-CN" sz="1400" b="0">
                <a:solidFill>
                  <a:srgbClr val="6AE7FF"/>
                </a:solidFill>
                <a:ea typeface="黑体" panose="02010609060101010101" charset="-122"/>
              </a:rPr>
              <a:t>                </a:t>
            </a:r>
            <a:r>
              <a:rPr lang="zh-CN" sz="1400" b="0">
                <a:solidFill>
                  <a:srgbClr val="6AE7FF"/>
                </a:solidFill>
                <a:ea typeface="黑体" panose="02010609060101010101" charset="-122"/>
              </a:rPr>
              <a:t>国内首次研制了锰铜高阻尼合金材料，开发了3D打印工艺参数包和后处理方法，强度达到524MPa，比阻尼系数0.35。</a:t>
            </a:r>
            <a:endParaRPr lang="zh-CN" altLang="en-US" sz="1400" b="0">
              <a:solidFill>
                <a:srgbClr val="6AE7FF"/>
              </a:solidFill>
              <a:ea typeface="黑体" panose="02010609060101010101" charset="-122"/>
            </a:endParaRPr>
          </a:p>
        </p:txBody>
      </p:sp>
      <p:pic>
        <p:nvPicPr>
          <p:cNvPr id="32" name="图片 31" descr="6343cb131fe36a042ad7f192b6d5f64"/>
          <p:cNvPicPr>
            <a:picLocks noChangeAspect="1"/>
          </p:cNvPicPr>
          <p:nvPr/>
        </p:nvPicPr>
        <p:blipFill>
          <a:blip r:embed="rId5"/>
          <a:stretch>
            <a:fillRect/>
          </a:stretch>
        </p:blipFill>
        <p:spPr>
          <a:xfrm>
            <a:off x="10313035" y="233045"/>
            <a:ext cx="1727200" cy="82169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bldLst>
      <p:bldP spid="19" grpId="0" animBg="1"/>
      <p:bldP spid="19" grpId="1" bldLvl="0" animBg="1"/>
      <p:bldP spid="20" grpId="0" animBg="1"/>
      <p:bldP spid="20" grpId="1" bldLvl="0" animBg="1"/>
      <p:bldP spid="21" grpId="0" animBg="1"/>
      <p:bldP spid="21" grpId="1" bldLvl="0" animBg="1"/>
      <p:bldP spid="22" grpId="0" animBg="1"/>
      <p:bldP spid="22" grpId="1"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319096"/>
            <a:ext cx="10614024" cy="609085"/>
            <a:chOff x="134488" y="670145"/>
            <a:chExt cx="8015148" cy="459948"/>
          </a:xfrm>
        </p:grpSpPr>
        <p:sp>
          <p:nvSpPr>
            <p:cNvPr id="3" name="TextBox 39"/>
            <p:cNvSpPr txBox="1"/>
            <p:nvPr/>
          </p:nvSpPr>
          <p:spPr>
            <a:xfrm>
              <a:off x="375664" y="689416"/>
              <a:ext cx="5480894" cy="440677"/>
            </a:xfrm>
            <a:prstGeom prst="rect">
              <a:avLst/>
            </a:prstGeom>
            <a:noFill/>
          </p:spPr>
          <p:txBody>
            <a:bodyPr wrap="none" rtlCol="0">
              <a:spAutoFit/>
            </a:bodyPr>
            <a:p>
              <a:pPr algn="l"/>
              <a:r>
                <a:rPr lang="zh-CN" altLang="en-US" sz="3200" b="1" dirty="0">
                  <a:solidFill>
                    <a:srgbClr val="10FBFE"/>
                  </a:solidFill>
                  <a:latin typeface="微软雅黑" panose="020B0503020204020204" pitchFamily="34" charset="-122"/>
                  <a:ea typeface="微软雅黑" panose="020B0503020204020204" pitchFamily="34" charset="-122"/>
                  <a:sym typeface="+mn-ea"/>
                </a:rPr>
                <a:t>源于航天高质量标准的3D打印制造能力</a:t>
              </a:r>
              <a:endParaRPr lang="zh-CN" altLang="en-US" sz="3200" b="1" dirty="0">
                <a:solidFill>
                  <a:srgbClr val="10FBFE"/>
                </a:solidFill>
                <a:latin typeface="微软雅黑" panose="020B0503020204020204" pitchFamily="34" charset="-122"/>
                <a:ea typeface="微软雅黑" panose="020B0503020204020204" pitchFamily="34" charset="-122"/>
                <a:sym typeface="+mn-ea"/>
              </a:endParaRPr>
            </a:p>
          </p:txBody>
        </p:sp>
        <p:sp>
          <p:nvSpPr>
            <p:cNvPr id="4"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5"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cxnSp>
          <p:nvCxnSpPr>
            <p:cNvPr id="6" name="直接连接符 5"/>
            <p:cNvCxnSpPr/>
            <p:nvPr/>
          </p:nvCxnSpPr>
          <p:spPr>
            <a:xfrm>
              <a:off x="6009066" y="910137"/>
              <a:ext cx="214057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14" name="文本框 113"/>
          <p:cNvSpPr txBox="1"/>
          <p:nvPr/>
        </p:nvSpPr>
        <p:spPr>
          <a:xfrm>
            <a:off x="1262380" y="1440815"/>
            <a:ext cx="9090660" cy="1271270"/>
          </a:xfrm>
          <a:prstGeom prst="rect">
            <a:avLst/>
          </a:prstGeom>
          <a:noFill/>
          <a:ln w="9525">
            <a:noFill/>
          </a:ln>
        </p:spPr>
        <p:txBody>
          <a:bodyPr wrap="square">
            <a:spAutoFit/>
          </a:bodyPr>
          <a:p>
            <a:pPr indent="355600">
              <a:lnSpc>
                <a:spcPct val="120000"/>
              </a:lnSpc>
              <a:spcBef>
                <a:spcPts val="0"/>
              </a:spcBef>
              <a:spcAft>
                <a:spcPts val="0"/>
              </a:spcAft>
            </a:pPr>
            <a:r>
              <a:rPr lang="zh-CN" sz="1600" b="0">
                <a:solidFill>
                  <a:srgbClr val="6AE7FF"/>
                </a:solidFill>
                <a:ea typeface="黑体" panose="02010609060101010101" charset="-122"/>
              </a:rPr>
              <a:t>以航天高质量要求为标准，采用3D打印技术，实现航天产品高精度、轻量化、复杂形状构件的制造。设备可成形钛合金、铝合金、不锈钢、模具钢、铜基合金、高温合金等多种金属材料，铺粉设备最大成形尺寸400 mm x400 mm x400mm。         突破了铝-锰铜-铁镍异种材料3D打印技术，界面强度系数达到0.8, 技术水平国际领先。</a:t>
            </a:r>
            <a:endParaRPr lang="zh-CN" altLang="en-US" sz="1600" b="0">
              <a:solidFill>
                <a:srgbClr val="6AE7FF"/>
              </a:solidFill>
              <a:ea typeface="黑体" panose="02010609060101010101" charset="-122"/>
            </a:endParaRPr>
          </a:p>
        </p:txBody>
      </p:sp>
      <p:pic>
        <p:nvPicPr>
          <p:cNvPr id="7" name="图片框 1077"/>
          <p:cNvPicPr>
            <a:picLocks noChangeAspect="1"/>
          </p:cNvPicPr>
          <p:nvPr/>
        </p:nvPicPr>
        <p:blipFill>
          <a:blip r:embed="rId1"/>
          <a:stretch>
            <a:fillRect/>
          </a:stretch>
        </p:blipFill>
        <p:spPr>
          <a:xfrm>
            <a:off x="1517015" y="3224530"/>
            <a:ext cx="4037330" cy="2777490"/>
          </a:xfrm>
          <a:prstGeom prst="rect">
            <a:avLst/>
          </a:prstGeom>
          <a:noFill/>
          <a:ln w="9525">
            <a:noFill/>
          </a:ln>
        </p:spPr>
      </p:pic>
      <p:pic>
        <p:nvPicPr>
          <p:cNvPr id="8" name="图片 7"/>
          <p:cNvPicPr>
            <a:picLocks noChangeAspect="1"/>
          </p:cNvPicPr>
          <p:nvPr/>
        </p:nvPicPr>
        <p:blipFill>
          <a:blip r:embed="rId2"/>
          <a:stretch>
            <a:fillRect/>
          </a:stretch>
        </p:blipFill>
        <p:spPr>
          <a:xfrm>
            <a:off x="6662420" y="3224530"/>
            <a:ext cx="3803650" cy="2777490"/>
          </a:xfrm>
          <a:prstGeom prst="rect">
            <a:avLst/>
          </a:prstGeom>
        </p:spPr>
      </p:pic>
      <p:sp>
        <p:nvSpPr>
          <p:cNvPr id="9" name="文本框 8"/>
          <p:cNvSpPr txBox="1"/>
          <p:nvPr/>
        </p:nvSpPr>
        <p:spPr>
          <a:xfrm>
            <a:off x="4768215" y="6177280"/>
            <a:ext cx="2655570" cy="306705"/>
          </a:xfrm>
          <a:prstGeom prst="rect">
            <a:avLst/>
          </a:prstGeom>
          <a:noFill/>
          <a:ln w="9525">
            <a:noFill/>
          </a:ln>
        </p:spPr>
        <p:txBody>
          <a:bodyPr wrap="square">
            <a:spAutoFit/>
          </a:bodyPr>
          <a:p>
            <a:pPr indent="0" algn="ctr"/>
            <a:r>
              <a:rPr lang="zh-CN" sz="1400" b="0">
                <a:solidFill>
                  <a:srgbClr val="6AE7FF"/>
                </a:solidFill>
                <a:latin typeface="Arial" panose="020B0604020202020204" pitchFamily="34" charset="0"/>
                <a:ea typeface="宋体" panose="02010600030101010101" pitchFamily="2" charset="-122"/>
              </a:rPr>
              <a:t>激光选区熔化设备</a:t>
            </a:r>
            <a:r>
              <a:rPr lang="en-US" sz="1400" b="0">
                <a:solidFill>
                  <a:srgbClr val="6AE7FF"/>
                </a:solidFill>
                <a:latin typeface="Arial" panose="020B0604020202020204" pitchFamily="34" charset="0"/>
              </a:rPr>
              <a:t>  </a:t>
            </a:r>
            <a:endParaRPr lang="en-US" altLang="en-US" sz="1400" b="0">
              <a:solidFill>
                <a:srgbClr val="6AE7FF"/>
              </a:solidFill>
              <a:latin typeface="Arial" panose="020B0604020202020204" pitchFamily="34" charset="0"/>
            </a:endParaRPr>
          </a:p>
        </p:txBody>
      </p:sp>
      <p:pic>
        <p:nvPicPr>
          <p:cNvPr id="10" name="图片 9" descr="6343cb131fe36a042ad7f192b6d5f64"/>
          <p:cNvPicPr>
            <a:picLocks noChangeAspect="1"/>
          </p:cNvPicPr>
          <p:nvPr/>
        </p:nvPicPr>
        <p:blipFill>
          <a:blip r:embed="rId3"/>
          <a:stretch>
            <a:fillRect/>
          </a:stretch>
        </p:blipFill>
        <p:spPr>
          <a:xfrm>
            <a:off x="10313035" y="233045"/>
            <a:ext cx="1727200" cy="82169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319096"/>
            <a:ext cx="10614024" cy="609085"/>
            <a:chOff x="134488" y="670145"/>
            <a:chExt cx="8015148" cy="459948"/>
          </a:xfrm>
        </p:grpSpPr>
        <p:sp>
          <p:nvSpPr>
            <p:cNvPr id="3" name="TextBox 39"/>
            <p:cNvSpPr txBox="1"/>
            <p:nvPr/>
          </p:nvSpPr>
          <p:spPr>
            <a:xfrm>
              <a:off x="375664" y="689416"/>
              <a:ext cx="5480894" cy="440677"/>
            </a:xfrm>
            <a:prstGeom prst="rect">
              <a:avLst/>
            </a:prstGeom>
            <a:noFill/>
          </p:spPr>
          <p:txBody>
            <a:bodyPr wrap="none" rtlCol="0">
              <a:spAutoFit/>
            </a:bodyPr>
            <a:p>
              <a:pPr algn="l"/>
              <a:r>
                <a:rPr lang="zh-CN" altLang="en-US" sz="3200" b="1" dirty="0">
                  <a:solidFill>
                    <a:srgbClr val="10FBFE"/>
                  </a:solidFill>
                  <a:latin typeface="微软雅黑" panose="020B0503020204020204" pitchFamily="34" charset="-122"/>
                  <a:ea typeface="微软雅黑" panose="020B0503020204020204" pitchFamily="34" charset="-122"/>
                  <a:sym typeface="+mn-ea"/>
                </a:rPr>
                <a:t>源于航天高质量标准的3D打印制造能力</a:t>
              </a:r>
              <a:endParaRPr lang="zh-CN" altLang="en-US" sz="3200" b="1" dirty="0">
                <a:solidFill>
                  <a:srgbClr val="10FBFE"/>
                </a:solidFill>
                <a:latin typeface="微软雅黑" panose="020B0503020204020204" pitchFamily="34" charset="-122"/>
                <a:ea typeface="微软雅黑" panose="020B0503020204020204" pitchFamily="34" charset="-122"/>
                <a:sym typeface="+mn-ea"/>
              </a:endParaRPr>
            </a:p>
          </p:txBody>
        </p:sp>
        <p:sp>
          <p:nvSpPr>
            <p:cNvPr id="4"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5"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cxnSp>
          <p:nvCxnSpPr>
            <p:cNvPr id="6" name="直接连接符 5"/>
            <p:cNvCxnSpPr/>
            <p:nvPr/>
          </p:nvCxnSpPr>
          <p:spPr>
            <a:xfrm>
              <a:off x="6009066" y="910137"/>
              <a:ext cx="214057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aphicFrame>
        <p:nvGraphicFramePr>
          <p:cNvPr id="7" name="表格 6"/>
          <p:cNvGraphicFramePr/>
          <p:nvPr>
            <p:custDataLst>
              <p:tags r:id="rId1"/>
            </p:custDataLst>
          </p:nvPr>
        </p:nvGraphicFramePr>
        <p:xfrm>
          <a:off x="1249363" y="2119165"/>
          <a:ext cx="9693275" cy="4129405"/>
        </p:xfrm>
        <a:graphic>
          <a:graphicData uri="http://schemas.openxmlformats.org/drawingml/2006/table">
            <a:tbl>
              <a:tblPr firstRow="1" bandRow="1">
                <a:tableStyleId>{5940675A-B579-460E-94D1-54222C63F5DA}</a:tableStyleId>
              </a:tblPr>
              <a:tblGrid>
                <a:gridCol w="2290445"/>
                <a:gridCol w="1433195"/>
                <a:gridCol w="1532255"/>
                <a:gridCol w="1532890"/>
                <a:gridCol w="1543685"/>
                <a:gridCol w="1360805"/>
              </a:tblGrid>
              <a:tr h="332105">
                <a:tc rowSpan="2" gridSpan="2">
                  <a:txBody>
                    <a:bodyPr/>
                    <a:p>
                      <a:pPr indent="0" algn="ctr">
                        <a:lnSpc>
                          <a:spcPct val="120000"/>
                        </a:lnSpc>
                        <a:spcBef>
                          <a:spcPts val="0"/>
                        </a:spcBef>
                        <a:spcAft>
                          <a:spcPts val="0"/>
                        </a:spcAft>
                        <a:buNone/>
                      </a:pPr>
                      <a:r>
                        <a:rPr lang="en-US" sz="1400" b="1" spc="120">
                          <a:solidFill>
                            <a:schemeClr val="tx1"/>
                          </a:solidFill>
                          <a:latin typeface="微软雅黑" panose="020B0503020204020204" pitchFamily="34" charset="-122"/>
                          <a:ea typeface="微软雅黑" panose="020B0503020204020204" pitchFamily="34" charset="-122"/>
                        </a:rPr>
                        <a:t>材料</a:t>
                      </a:r>
                      <a:endParaRPr lang="en-US" sz="1400" b="1"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28575">
                      <a:solidFill>
                        <a:srgbClr val="646464"/>
                      </a:solidFill>
                      <a:prstDash val="solid"/>
                    </a:lnT>
                    <a:lnB w="28575">
                      <a:solidFill>
                        <a:srgbClr val="646464"/>
                      </a:solidFill>
                      <a:prstDash val="solid"/>
                    </a:lnB>
                    <a:lnTlToBr>
                      <a:noFill/>
                    </a:lnTlToBr>
                    <a:lnBlToTr>
                      <a:noFill/>
                    </a:lnBlToTr>
                    <a:solidFill>
                      <a:srgbClr val="D2EAF1"/>
                    </a:solidFill>
                  </a:tcPr>
                </a:tc>
                <a:tc rowSpan="2" hMerge="1">
                  <a:tcPr>
                    <a:lnR w="9525">
                      <a:solidFill>
                        <a:srgbClr val="646464"/>
                      </a:solidFill>
                      <a:prstDash val="sysDash"/>
                    </a:lnR>
                    <a:lnT w="28575">
                      <a:solidFill>
                        <a:srgbClr val="646464"/>
                      </a:solidFill>
                      <a:prstDash val="solid"/>
                    </a:lnT>
                  </a:tcPr>
                </a:tc>
                <a:tc gridSpan="3">
                  <a:txBody>
                    <a:bodyPr/>
                    <a:p>
                      <a:pPr indent="0" algn="ctr">
                        <a:lnSpc>
                          <a:spcPct val="120000"/>
                        </a:lnSpc>
                        <a:spcBef>
                          <a:spcPts val="0"/>
                        </a:spcBef>
                        <a:spcAft>
                          <a:spcPts val="0"/>
                        </a:spcAft>
                        <a:buNone/>
                      </a:pPr>
                      <a:r>
                        <a:rPr lang="en-US" sz="1400" b="1" spc="120">
                          <a:solidFill>
                            <a:schemeClr val="tx1"/>
                          </a:solidFill>
                          <a:latin typeface="微软雅黑" panose="020B0503020204020204" pitchFamily="34" charset="-122"/>
                          <a:ea typeface="微软雅黑" panose="020B0503020204020204" pitchFamily="34" charset="-122"/>
                        </a:rPr>
                        <a:t>力学性能</a:t>
                      </a:r>
                      <a:endParaRPr lang="en-US" sz="1400" b="1"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28575">
                      <a:solidFill>
                        <a:srgbClr val="646464"/>
                      </a:solidFill>
                      <a:prstDash val="solid"/>
                    </a:lnT>
                    <a:lnB w="9525">
                      <a:solidFill>
                        <a:srgbClr val="646464"/>
                      </a:solidFill>
                      <a:prstDash val="sysDash"/>
                    </a:lnB>
                    <a:lnTlToBr>
                      <a:noFill/>
                    </a:lnTlToBr>
                    <a:lnBlToTr>
                      <a:noFill/>
                    </a:lnBlToTr>
                    <a:solidFill>
                      <a:srgbClr val="D2EAF1"/>
                    </a:solidFill>
                  </a:tcPr>
                </a:tc>
                <a:tc hMerge="1">
                  <a:tcPr>
                    <a:lnT w="28575">
                      <a:solidFill>
                        <a:srgbClr val="646464"/>
                      </a:solidFill>
                      <a:prstDash val="solid"/>
                    </a:lnT>
                    <a:lnB w="9525">
                      <a:solidFill>
                        <a:srgbClr val="646464"/>
                      </a:solidFill>
                      <a:prstDash val="sysDash"/>
                    </a:lnB>
                  </a:tcPr>
                </a:tc>
                <a:tc hMerge="1">
                  <a:tcPr>
                    <a:lnR w="9525">
                      <a:solidFill>
                        <a:srgbClr val="646464"/>
                      </a:solidFill>
                      <a:prstDash val="sysDash"/>
                    </a:lnR>
                    <a:lnT w="28575">
                      <a:solidFill>
                        <a:srgbClr val="646464"/>
                      </a:solidFill>
                      <a:prstDash val="solid"/>
                    </a:lnT>
                    <a:lnB w="9525">
                      <a:solidFill>
                        <a:srgbClr val="646464"/>
                      </a:solidFill>
                      <a:prstDash val="sysDash"/>
                    </a:lnB>
                  </a:tcPr>
                </a:tc>
                <a:tc rowSpan="2">
                  <a:txBody>
                    <a:bodyPr/>
                    <a:p>
                      <a:pPr indent="0" algn="ctr">
                        <a:lnSpc>
                          <a:spcPct val="120000"/>
                        </a:lnSpc>
                        <a:spcBef>
                          <a:spcPts val="0"/>
                        </a:spcBef>
                        <a:spcAft>
                          <a:spcPts val="0"/>
                        </a:spcAft>
                        <a:buNone/>
                      </a:pPr>
                      <a:r>
                        <a:rPr lang="en-US" sz="1400" b="1"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成形精度/mm</a:t>
                      </a:r>
                      <a:endParaRPr lang="en-US" sz="1400" b="1"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28575">
                      <a:solidFill>
                        <a:srgbClr val="646464"/>
                      </a:solidFill>
                      <a:prstDash val="solid"/>
                    </a:lnT>
                    <a:lnB w="28575">
                      <a:solidFill>
                        <a:srgbClr val="646464"/>
                      </a:solidFill>
                      <a:prstDash val="solid"/>
                    </a:lnB>
                    <a:lnTlToBr>
                      <a:noFill/>
                    </a:lnTlToBr>
                    <a:lnBlToTr>
                      <a:noFill/>
                    </a:lnBlToTr>
                    <a:solidFill>
                      <a:srgbClr val="D2EAF1"/>
                    </a:solidFill>
                  </a:tcPr>
                </a:tc>
              </a:tr>
              <a:tr h="647700">
                <a:tc vMerge="1" gridSpan="2">
                  <a:tcPr>
                    <a:lnL w="9525">
                      <a:solidFill>
                        <a:srgbClr val="646464"/>
                      </a:solidFill>
                      <a:prstDash val="sysDash"/>
                    </a:lnL>
                    <a:lnB w="28575">
                      <a:solidFill>
                        <a:srgbClr val="646464"/>
                      </a:solidFill>
                      <a:prstDash val="solid"/>
                    </a:lnB>
                  </a:tcPr>
                </a:tc>
                <a:tc vMerge="1" hMerge="1">
                  <a:tcPr>
                    <a:lnR w="9525">
                      <a:solidFill>
                        <a:srgbClr val="646464"/>
                      </a:solidFill>
                      <a:prstDash val="sysDash"/>
                    </a:lnR>
                    <a:lnB w="28575">
                      <a:solidFill>
                        <a:srgbClr val="646464"/>
                      </a:solidFill>
                      <a:prstDash val="solid"/>
                    </a:lnB>
                  </a:tcPr>
                </a:tc>
                <a:tc>
                  <a:txBody>
                    <a:bodyPr/>
                    <a:p>
                      <a:pPr indent="0" algn="ctr">
                        <a:lnSpc>
                          <a:spcPct val="120000"/>
                        </a:lnSpc>
                        <a:spcBef>
                          <a:spcPts val="0"/>
                        </a:spcBef>
                        <a:spcAft>
                          <a:spcPts val="0"/>
                        </a:spcAft>
                        <a:buNone/>
                      </a:pPr>
                      <a:r>
                        <a:rPr lang="en-US" sz="1400" b="1"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抗拉强度/MPa</a:t>
                      </a:r>
                      <a:endParaRPr lang="en-US" sz="1400" b="1"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28575">
                      <a:solidFill>
                        <a:srgbClr val="646464"/>
                      </a:solidFill>
                      <a:prstDash val="solid"/>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400" b="1"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屈服强度/MPa</a:t>
                      </a:r>
                      <a:endParaRPr lang="en-US" sz="1400" b="1"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28575">
                      <a:solidFill>
                        <a:srgbClr val="646464"/>
                      </a:solidFill>
                      <a:prstDash val="solid"/>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400" b="1"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伸长率/%</a:t>
                      </a:r>
                      <a:endParaRPr lang="en-US" sz="1400" b="1"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28575">
                      <a:solidFill>
                        <a:srgbClr val="646464"/>
                      </a:solidFill>
                      <a:prstDash val="solid"/>
                    </a:lnB>
                    <a:lnTlToBr>
                      <a:noFill/>
                    </a:lnTlToBr>
                    <a:lnBlToTr>
                      <a:noFill/>
                    </a:lnBlToTr>
                    <a:solidFill>
                      <a:srgbClr val="D2EAF1"/>
                    </a:solidFill>
                  </a:tcPr>
                </a:tc>
                <a:tc vMerge="1">
                  <a:tcPr>
                    <a:lnL w="9525">
                      <a:solidFill>
                        <a:srgbClr val="646464"/>
                      </a:solidFill>
                      <a:prstDash val="sysDash"/>
                    </a:lnL>
                    <a:lnR w="9525">
                      <a:solidFill>
                        <a:srgbClr val="646464"/>
                      </a:solidFill>
                      <a:prstDash val="sysDash"/>
                    </a:lnR>
                    <a:lnB w="28575">
                      <a:solidFill>
                        <a:srgbClr val="646464"/>
                      </a:solidFill>
                      <a:prstDash val="solid"/>
                    </a:lnB>
                  </a:tcPr>
                </a:tc>
              </a:tr>
              <a:tr h="286385">
                <a:tc rowSpan="2">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铝合金AlSi10Mg</a:t>
                      </a:r>
                      <a:endParaRPr lang="en-US" sz="12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28575">
                      <a:solidFill>
                        <a:srgbClr val="646464"/>
                      </a:solidFill>
                      <a:prstDash val="solid"/>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沉积态</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28575">
                      <a:solidFill>
                        <a:srgbClr val="646464"/>
                      </a:solidFill>
                      <a:prstDash val="solid"/>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465</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28575">
                      <a:solidFill>
                        <a:srgbClr val="646464"/>
                      </a:solidFill>
                      <a:prstDash val="solid"/>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274</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28575">
                      <a:solidFill>
                        <a:srgbClr val="646464"/>
                      </a:solidFill>
                      <a:prstDash val="solid"/>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8.7</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28575">
                      <a:solidFill>
                        <a:srgbClr val="646464"/>
                      </a:solidFill>
                      <a:prstDash val="solid"/>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±0.1</a:t>
                      </a:r>
                      <a:endParaRPr lang="en-US" sz="12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28575">
                      <a:solidFill>
                        <a:srgbClr val="646464"/>
                      </a:solidFill>
                      <a:prstDash val="solid"/>
                    </a:lnT>
                    <a:lnB w="9525">
                      <a:solidFill>
                        <a:srgbClr val="646464"/>
                      </a:solidFill>
                      <a:prstDash val="sysDash"/>
                    </a:lnB>
                    <a:lnTlToBr>
                      <a:noFill/>
                    </a:lnTlToBr>
                    <a:lnBlToTr>
                      <a:noFill/>
                    </a:lnBlToTr>
                    <a:solidFill>
                      <a:srgbClr val="D2EAF1"/>
                    </a:solidFill>
                  </a:tcPr>
                </a:tc>
              </a:tr>
              <a:tr h="286385">
                <a:tc vMerge="1">
                  <a:tcPr>
                    <a:lnL w="9525">
                      <a:solidFill>
                        <a:srgbClr val="646464"/>
                      </a:solidFill>
                      <a:prstDash val="sysDash"/>
                    </a:lnL>
                    <a:lnR w="9525">
                      <a:solidFill>
                        <a:srgbClr val="646464"/>
                      </a:solidFill>
                      <a:prstDash val="sysDash"/>
                    </a:lnR>
                    <a:lnB w="9525">
                      <a:solidFill>
                        <a:srgbClr val="646464"/>
                      </a:solidFill>
                      <a:prstDash val="sysDash"/>
                    </a:lnB>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锻件2A12</a:t>
                      </a:r>
                      <a:endParaRPr lang="en-US" sz="12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470</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325</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20</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±0.2</a:t>
                      </a:r>
                      <a:endParaRPr lang="en-US" sz="12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r>
              <a:tr h="286385">
                <a:tc rowSpan="2">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钛合金TC4</a:t>
                      </a:r>
                      <a:endParaRPr lang="en-US" sz="12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沉积态</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1299</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1156</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8.5</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±0.1</a:t>
                      </a:r>
                      <a:endParaRPr lang="en-US" sz="12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r>
              <a:tr h="286385">
                <a:tc vMerge="1">
                  <a:tcPr>
                    <a:lnL w="9525">
                      <a:solidFill>
                        <a:srgbClr val="646464"/>
                      </a:solidFill>
                      <a:prstDash val="sysDash"/>
                    </a:lnL>
                    <a:lnR w="9525">
                      <a:solidFill>
                        <a:srgbClr val="646464"/>
                      </a:solidFill>
                      <a:prstDash val="sysDash"/>
                    </a:lnR>
                    <a:lnB w="9525">
                      <a:solidFill>
                        <a:srgbClr val="646464"/>
                      </a:solidFill>
                      <a:prstDash val="sysDash"/>
                    </a:lnB>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锻件</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895</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830</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12~20</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±0.2</a:t>
                      </a:r>
                      <a:endParaRPr lang="en-US" sz="12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r>
              <a:tr h="286385">
                <a:tc rowSpan="2">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高温合金625</a:t>
                      </a:r>
                      <a:endParaRPr lang="en-US" sz="12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沉积态</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1000</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760</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35</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±0.1</a:t>
                      </a:r>
                      <a:endParaRPr lang="en-US" sz="12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r>
              <a:tr h="285750">
                <a:tc vMerge="1">
                  <a:tcPr>
                    <a:lnL w="9525">
                      <a:solidFill>
                        <a:srgbClr val="646464"/>
                      </a:solidFill>
                      <a:prstDash val="sysDash"/>
                    </a:lnL>
                    <a:lnR w="9525">
                      <a:solidFill>
                        <a:srgbClr val="646464"/>
                      </a:solidFill>
                      <a:prstDash val="sysDash"/>
                    </a:lnR>
                    <a:lnB w="9525">
                      <a:solidFill>
                        <a:srgbClr val="646464"/>
                      </a:solidFill>
                      <a:prstDash val="sysDash"/>
                    </a:lnB>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锻件</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827</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414</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30</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±0.2</a:t>
                      </a:r>
                      <a:endParaRPr lang="en-US" sz="12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r>
              <a:tr h="286385">
                <a:tc rowSpan="2">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不锈钢316L</a:t>
                      </a:r>
                      <a:endParaRPr lang="en-US" sz="12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沉积态</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699</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528</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56.0</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±0.1</a:t>
                      </a:r>
                      <a:endParaRPr lang="en-US" sz="12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r>
              <a:tr h="286385">
                <a:tc vMerge="1">
                  <a:tcPr>
                    <a:lnL w="9525">
                      <a:solidFill>
                        <a:srgbClr val="646464"/>
                      </a:solidFill>
                      <a:prstDash val="sysDash"/>
                    </a:lnL>
                    <a:lnR w="9525">
                      <a:solidFill>
                        <a:srgbClr val="646464"/>
                      </a:solidFill>
                      <a:prstDash val="sysDash"/>
                    </a:lnR>
                    <a:lnB w="9525">
                      <a:solidFill>
                        <a:srgbClr val="646464"/>
                      </a:solidFill>
                      <a:prstDash val="sysDash"/>
                    </a:lnB>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锻件</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≥480</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≥177</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≥40</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±0.2</a:t>
                      </a:r>
                      <a:endParaRPr lang="en-US" sz="12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r>
              <a:tr h="286385">
                <a:tc rowSpan="2">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殷钢合金4J36</a:t>
                      </a:r>
                      <a:endParaRPr lang="en-US" sz="12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沉积态</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496</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350</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32.0</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±0.1</a:t>
                      </a:r>
                      <a:endParaRPr lang="en-US" sz="12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r>
              <a:tr h="286385">
                <a:tc vMerge="1">
                  <a:tcPr>
                    <a:lnL w="9525">
                      <a:solidFill>
                        <a:srgbClr val="646464"/>
                      </a:solidFill>
                      <a:prstDash val="sysDash"/>
                    </a:lnL>
                    <a:lnR w="9525">
                      <a:solidFill>
                        <a:srgbClr val="646464"/>
                      </a:solidFill>
                      <a:prstDash val="sysDash"/>
                    </a:lnR>
                    <a:lnB w="9525">
                      <a:solidFill>
                        <a:srgbClr val="646464"/>
                      </a:solidFill>
                      <a:prstDash val="sysDash"/>
                    </a:lnB>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锻件</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490</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330</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30.0</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±0.2</a:t>
                      </a:r>
                      <a:endParaRPr lang="en-US" sz="12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r>
              <a:tr h="286385">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锰铜合金ZMnD-1J</a:t>
                      </a:r>
                      <a:endParaRPr lang="en-US" sz="12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28575">
                      <a:solidFill>
                        <a:srgbClr val="646464"/>
                      </a:solidFill>
                      <a:prstDash val="solid"/>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沉积态</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28575">
                      <a:solidFill>
                        <a:srgbClr val="646464"/>
                      </a:solidFill>
                      <a:prstDash val="solid"/>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520</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28575">
                      <a:solidFill>
                        <a:srgbClr val="646464"/>
                      </a:solidFill>
                      <a:prstDash val="solid"/>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340</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28575">
                      <a:solidFill>
                        <a:srgbClr val="646464"/>
                      </a:solidFill>
                      <a:prstDash val="solid"/>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rPr>
                        <a:t>32.0</a:t>
                      </a:r>
                      <a:endParaRPr lang="en-US" sz="1200" b="0" spc="120">
                        <a:solidFill>
                          <a:schemeClr val="tx1"/>
                        </a:solidFill>
                        <a:latin typeface="微软雅黑" panose="020B0503020204020204" pitchFamily="34" charset="-122"/>
                        <a:ea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28575">
                      <a:solidFill>
                        <a:srgbClr val="646464"/>
                      </a:solidFill>
                      <a:prstDash val="solid"/>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2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±0.1</a:t>
                      </a:r>
                      <a:endParaRPr lang="en-US" sz="12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77800" marR="177800" marT="6350" marB="6350" vert="horz" anchor="ctr">
                    <a:lnL w="9525">
                      <a:solidFill>
                        <a:srgbClr val="646464"/>
                      </a:solidFill>
                      <a:prstDash val="sysDash"/>
                    </a:lnL>
                    <a:lnR w="9525">
                      <a:solidFill>
                        <a:srgbClr val="646464"/>
                      </a:solidFill>
                      <a:prstDash val="sysDash"/>
                    </a:lnR>
                    <a:lnT w="9525">
                      <a:solidFill>
                        <a:srgbClr val="646464"/>
                      </a:solidFill>
                      <a:prstDash val="sysDash"/>
                    </a:lnT>
                    <a:lnB w="28575">
                      <a:solidFill>
                        <a:srgbClr val="646464"/>
                      </a:solidFill>
                      <a:prstDash val="solid"/>
                    </a:lnB>
                    <a:lnTlToBr>
                      <a:noFill/>
                    </a:lnTlToBr>
                    <a:lnBlToTr>
                      <a:noFill/>
                    </a:lnBlToTr>
                    <a:solidFill>
                      <a:srgbClr val="D2EAF1"/>
                    </a:solidFill>
                  </a:tcPr>
                </a:tc>
              </a:tr>
            </a:tbl>
          </a:graphicData>
        </a:graphic>
      </p:graphicFrame>
      <p:sp>
        <p:nvSpPr>
          <p:cNvPr id="114" name="文本框 113"/>
          <p:cNvSpPr txBox="1"/>
          <p:nvPr/>
        </p:nvSpPr>
        <p:spPr>
          <a:xfrm>
            <a:off x="802640" y="1725930"/>
            <a:ext cx="2626360" cy="337185"/>
          </a:xfrm>
          <a:prstGeom prst="rect">
            <a:avLst/>
          </a:prstGeom>
          <a:noFill/>
          <a:ln w="9525">
            <a:noFill/>
          </a:ln>
        </p:spPr>
        <p:txBody>
          <a:bodyPr wrap="square">
            <a:spAutoFit/>
          </a:bodyPr>
          <a:p>
            <a:pPr indent="355600"/>
            <a:r>
              <a:rPr lang="zh-CN"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金属</a:t>
            </a:r>
            <a:r>
              <a:rPr lang="en-US"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3D</a:t>
            </a:r>
            <a:r>
              <a:rPr lang="zh-CN"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打印成形性能：</a:t>
            </a:r>
            <a:endParaRPr lang="zh-CN" altLang="en-US"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5" name="文本框 114"/>
          <p:cNvSpPr txBox="1"/>
          <p:nvPr/>
        </p:nvSpPr>
        <p:spPr>
          <a:xfrm>
            <a:off x="5419725" y="2653030"/>
            <a:ext cx="5080000" cy="306705"/>
          </a:xfrm>
          <a:prstGeom prst="rect">
            <a:avLst/>
          </a:prstGeom>
          <a:noFill/>
          <a:ln w="9525">
            <a:noFill/>
          </a:ln>
        </p:spPr>
        <p:txBody>
          <a:bodyPr>
            <a:spAutoFit/>
          </a:bodyPr>
          <a:p>
            <a:pPr indent="0"/>
            <a:r>
              <a:rPr lang="en-US" sz="1400" b="0">
                <a:solidFill>
                  <a:srgbClr val="000000"/>
                </a:solidFill>
                <a:latin typeface="宋体" panose="02010600030101010101" pitchFamily="2" charset="-122"/>
                <a:cs typeface="黑体" panose="02010609060101010101" charset="-122"/>
              </a:rPr>
              <a:t> </a:t>
            </a:r>
            <a:endParaRPr lang="zh-CN" altLang="en-US"/>
          </a:p>
        </p:txBody>
      </p:sp>
      <p:sp>
        <p:nvSpPr>
          <p:cNvPr id="116" name="文本框 115"/>
          <p:cNvSpPr txBox="1"/>
          <p:nvPr/>
        </p:nvSpPr>
        <p:spPr>
          <a:xfrm>
            <a:off x="5419725" y="4331335"/>
            <a:ext cx="5080000" cy="306705"/>
          </a:xfrm>
          <a:prstGeom prst="rect">
            <a:avLst/>
          </a:prstGeom>
          <a:noFill/>
          <a:ln w="9525">
            <a:noFill/>
          </a:ln>
        </p:spPr>
        <p:txBody>
          <a:bodyPr>
            <a:spAutoFit/>
          </a:bodyPr>
          <a:p>
            <a:pPr indent="0"/>
            <a:r>
              <a:rPr lang="en-US" sz="1400" b="0">
                <a:solidFill>
                  <a:srgbClr val="000000"/>
                </a:solidFill>
                <a:latin typeface="宋体" panose="02010600030101010101" pitchFamily="2" charset="-122"/>
                <a:cs typeface="黑体" panose="02010609060101010101" charset="-122"/>
              </a:rPr>
              <a:t> </a:t>
            </a:r>
            <a:endParaRPr lang="zh-CN" altLang="en-US"/>
          </a:p>
        </p:txBody>
      </p:sp>
      <p:pic>
        <p:nvPicPr>
          <p:cNvPr id="13" name="图片 12" descr="6343cb131fe36a042ad7f192b6d5f64"/>
          <p:cNvPicPr>
            <a:picLocks noChangeAspect="1"/>
          </p:cNvPicPr>
          <p:nvPr/>
        </p:nvPicPr>
        <p:blipFill>
          <a:blip r:embed="rId2"/>
          <a:stretch>
            <a:fillRect/>
          </a:stretch>
        </p:blipFill>
        <p:spPr>
          <a:xfrm>
            <a:off x="10313035" y="233045"/>
            <a:ext cx="1727200" cy="82169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319096"/>
            <a:ext cx="10614024" cy="609085"/>
            <a:chOff x="134488" y="670145"/>
            <a:chExt cx="8015148" cy="459948"/>
          </a:xfrm>
        </p:grpSpPr>
        <p:sp>
          <p:nvSpPr>
            <p:cNvPr id="3" name="TextBox 39"/>
            <p:cNvSpPr txBox="1"/>
            <p:nvPr/>
          </p:nvSpPr>
          <p:spPr>
            <a:xfrm>
              <a:off x="375664" y="689416"/>
              <a:ext cx="5480894" cy="440677"/>
            </a:xfrm>
            <a:prstGeom prst="rect">
              <a:avLst/>
            </a:prstGeom>
            <a:noFill/>
          </p:spPr>
          <p:txBody>
            <a:bodyPr wrap="none" rtlCol="0">
              <a:spAutoFit/>
            </a:bodyPr>
            <a:p>
              <a:pPr algn="l"/>
              <a:r>
                <a:rPr lang="zh-CN" altLang="en-US" sz="3200" b="1" dirty="0">
                  <a:solidFill>
                    <a:srgbClr val="10FBFE"/>
                  </a:solidFill>
                  <a:latin typeface="微软雅黑" panose="020B0503020204020204" pitchFamily="34" charset="-122"/>
                  <a:ea typeface="微软雅黑" panose="020B0503020204020204" pitchFamily="34" charset="-122"/>
                  <a:sym typeface="+mn-ea"/>
                </a:rPr>
                <a:t>源于航天高质量标准的3D打印制造能力</a:t>
              </a:r>
              <a:endParaRPr lang="zh-CN" altLang="en-US" sz="3200" b="1" dirty="0">
                <a:solidFill>
                  <a:srgbClr val="10FBFE"/>
                </a:solidFill>
                <a:latin typeface="微软雅黑" panose="020B0503020204020204" pitchFamily="34" charset="-122"/>
                <a:ea typeface="微软雅黑" panose="020B0503020204020204" pitchFamily="34" charset="-122"/>
                <a:sym typeface="+mn-ea"/>
              </a:endParaRPr>
            </a:p>
          </p:txBody>
        </p:sp>
        <p:sp>
          <p:nvSpPr>
            <p:cNvPr id="4"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5"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cxnSp>
          <p:nvCxnSpPr>
            <p:cNvPr id="6" name="直接连接符 5"/>
            <p:cNvCxnSpPr/>
            <p:nvPr/>
          </p:nvCxnSpPr>
          <p:spPr>
            <a:xfrm>
              <a:off x="6009066" y="910137"/>
              <a:ext cx="214057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1210310" y="1085215"/>
            <a:ext cx="9771380" cy="5772785"/>
            <a:chOff x="859" y="1725"/>
            <a:chExt cx="15388" cy="9091"/>
          </a:xfrm>
        </p:grpSpPr>
        <p:pic>
          <p:nvPicPr>
            <p:cNvPr id="8" name="图片 7"/>
            <p:cNvPicPr/>
            <p:nvPr>
              <p:custDataLst>
                <p:tags r:id="rId1"/>
              </p:custDataLst>
            </p:nvPr>
          </p:nvPicPr>
          <p:blipFill>
            <a:blip r:embed="rId2"/>
            <a:stretch>
              <a:fillRect/>
            </a:stretch>
          </p:blipFill>
          <p:spPr>
            <a:xfrm>
              <a:off x="8517" y="5272"/>
              <a:ext cx="3734" cy="2771"/>
            </a:xfrm>
            <a:prstGeom prst="rect">
              <a:avLst/>
            </a:prstGeom>
            <a:noFill/>
            <a:ln w="9525">
              <a:noFill/>
            </a:ln>
          </p:spPr>
        </p:pic>
        <p:pic>
          <p:nvPicPr>
            <p:cNvPr id="9" name="图片 8"/>
            <p:cNvPicPr/>
            <p:nvPr>
              <p:custDataLst>
                <p:tags r:id="rId3"/>
              </p:custDataLst>
            </p:nvPr>
          </p:nvPicPr>
          <p:blipFill>
            <a:blip r:embed="rId4"/>
            <a:stretch>
              <a:fillRect/>
            </a:stretch>
          </p:blipFill>
          <p:spPr>
            <a:xfrm>
              <a:off x="859" y="5272"/>
              <a:ext cx="3552" cy="2773"/>
            </a:xfrm>
            <a:prstGeom prst="rect">
              <a:avLst/>
            </a:prstGeom>
            <a:noFill/>
            <a:ln w="9525">
              <a:noFill/>
            </a:ln>
          </p:spPr>
        </p:pic>
        <p:pic>
          <p:nvPicPr>
            <p:cNvPr id="10" name="图片 9"/>
            <p:cNvPicPr/>
            <p:nvPr>
              <p:custDataLst>
                <p:tags r:id="rId5"/>
              </p:custDataLst>
            </p:nvPr>
          </p:nvPicPr>
          <p:blipFill>
            <a:blip r:embed="rId6"/>
            <a:stretch>
              <a:fillRect/>
            </a:stretch>
          </p:blipFill>
          <p:spPr>
            <a:xfrm>
              <a:off x="4625" y="5269"/>
              <a:ext cx="3643" cy="2775"/>
            </a:xfrm>
            <a:prstGeom prst="rect">
              <a:avLst/>
            </a:prstGeom>
            <a:noFill/>
            <a:ln w="9525">
              <a:noFill/>
            </a:ln>
          </p:spPr>
        </p:pic>
        <p:pic>
          <p:nvPicPr>
            <p:cNvPr id="12" name="图片 -2147482594" descr="DSC_0227"/>
            <p:cNvPicPr>
              <a:picLocks noChangeAspect="1"/>
            </p:cNvPicPr>
            <p:nvPr>
              <p:custDataLst>
                <p:tags r:id="rId7"/>
              </p:custDataLst>
            </p:nvPr>
          </p:nvPicPr>
          <p:blipFill>
            <a:blip r:embed="rId8"/>
            <a:srcRect/>
            <a:stretch>
              <a:fillRect/>
            </a:stretch>
          </p:blipFill>
          <p:spPr>
            <a:xfrm>
              <a:off x="872" y="2257"/>
              <a:ext cx="3538" cy="2752"/>
            </a:xfrm>
            <a:prstGeom prst="rect">
              <a:avLst/>
            </a:prstGeom>
            <a:noFill/>
            <a:ln w="9525">
              <a:noFill/>
            </a:ln>
          </p:spPr>
        </p:pic>
        <p:pic>
          <p:nvPicPr>
            <p:cNvPr id="13" name="图片 -2147482593" descr="DSCN1025"/>
            <p:cNvPicPr>
              <a:picLocks noChangeAspect="1"/>
            </p:cNvPicPr>
            <p:nvPr>
              <p:custDataLst>
                <p:tags r:id="rId9"/>
              </p:custDataLst>
            </p:nvPr>
          </p:nvPicPr>
          <p:blipFill>
            <a:blip r:embed="rId10"/>
            <a:srcRect/>
            <a:stretch>
              <a:fillRect/>
            </a:stretch>
          </p:blipFill>
          <p:spPr>
            <a:xfrm>
              <a:off x="4625" y="2257"/>
              <a:ext cx="3644" cy="2753"/>
            </a:xfrm>
            <a:prstGeom prst="rect">
              <a:avLst/>
            </a:prstGeom>
            <a:noFill/>
            <a:ln w="9525">
              <a:noFill/>
            </a:ln>
          </p:spPr>
        </p:pic>
        <p:pic>
          <p:nvPicPr>
            <p:cNvPr id="14" name="图片 2"/>
            <p:cNvPicPr>
              <a:picLocks noChangeAspect="1"/>
            </p:cNvPicPr>
            <p:nvPr>
              <p:custDataLst>
                <p:tags r:id="rId11"/>
              </p:custDataLst>
            </p:nvPr>
          </p:nvPicPr>
          <p:blipFill>
            <a:blip r:embed="rId12"/>
            <a:srcRect l="9727" t="9390" r="7990" b="12057"/>
            <a:stretch>
              <a:fillRect/>
            </a:stretch>
          </p:blipFill>
          <p:spPr>
            <a:xfrm>
              <a:off x="12734" y="2256"/>
              <a:ext cx="3498" cy="5605"/>
            </a:xfrm>
            <a:prstGeom prst="rect">
              <a:avLst/>
            </a:prstGeom>
            <a:noFill/>
            <a:ln w="9525">
              <a:noFill/>
            </a:ln>
          </p:spPr>
        </p:pic>
        <p:pic>
          <p:nvPicPr>
            <p:cNvPr id="15" name="Picture 6"/>
            <p:cNvPicPr/>
            <p:nvPr>
              <p:custDataLst>
                <p:tags r:id="rId13"/>
              </p:custDataLst>
            </p:nvPr>
          </p:nvPicPr>
          <p:blipFill>
            <a:blip r:embed="rId14"/>
            <a:stretch>
              <a:fillRect/>
            </a:stretch>
          </p:blipFill>
          <p:spPr>
            <a:xfrm>
              <a:off x="859" y="8168"/>
              <a:ext cx="3551" cy="2648"/>
            </a:xfrm>
            <a:prstGeom prst="rect">
              <a:avLst/>
            </a:prstGeom>
            <a:noFill/>
            <a:ln w="9525">
              <a:noFill/>
            </a:ln>
          </p:spPr>
        </p:pic>
        <p:pic>
          <p:nvPicPr>
            <p:cNvPr id="16" name="图片 -2147482587" descr="DSC00933"/>
            <p:cNvPicPr>
              <a:picLocks noChangeAspect="1"/>
            </p:cNvPicPr>
            <p:nvPr>
              <p:custDataLst>
                <p:tags r:id="rId15"/>
              </p:custDataLst>
            </p:nvPr>
          </p:nvPicPr>
          <p:blipFill>
            <a:blip r:embed="rId16"/>
            <a:srcRect/>
            <a:stretch>
              <a:fillRect/>
            </a:stretch>
          </p:blipFill>
          <p:spPr>
            <a:xfrm>
              <a:off x="4746" y="8189"/>
              <a:ext cx="3523" cy="2627"/>
            </a:xfrm>
            <a:prstGeom prst="rect">
              <a:avLst/>
            </a:prstGeom>
            <a:noFill/>
            <a:ln w="9525">
              <a:noFill/>
            </a:ln>
          </p:spPr>
        </p:pic>
        <p:pic>
          <p:nvPicPr>
            <p:cNvPr id="17" name="图片 -2147482586" descr="206所3D打印件"/>
            <p:cNvPicPr>
              <a:picLocks noChangeAspect="1"/>
            </p:cNvPicPr>
            <p:nvPr>
              <p:custDataLst>
                <p:tags r:id="rId17"/>
              </p:custDataLst>
            </p:nvPr>
          </p:nvPicPr>
          <p:blipFill>
            <a:blip r:embed="rId18"/>
            <a:srcRect/>
            <a:stretch>
              <a:fillRect/>
            </a:stretch>
          </p:blipFill>
          <p:spPr>
            <a:xfrm>
              <a:off x="10063" y="8168"/>
              <a:ext cx="6184" cy="2627"/>
            </a:xfrm>
            <a:prstGeom prst="rect">
              <a:avLst/>
            </a:prstGeom>
            <a:noFill/>
            <a:ln w="9525">
              <a:noFill/>
            </a:ln>
          </p:spPr>
        </p:pic>
        <p:pic>
          <p:nvPicPr>
            <p:cNvPr id="18" name="图片 -2147482585" descr="DSCN3425"/>
            <p:cNvPicPr>
              <a:picLocks noChangeAspect="1"/>
            </p:cNvPicPr>
            <p:nvPr>
              <p:custDataLst>
                <p:tags r:id="rId19"/>
              </p:custDataLst>
            </p:nvPr>
          </p:nvPicPr>
          <p:blipFill>
            <a:blip r:embed="rId20"/>
            <a:srcRect l="11037" t="6186" r="16476" b="11285"/>
            <a:stretch>
              <a:fillRect/>
            </a:stretch>
          </p:blipFill>
          <p:spPr>
            <a:xfrm>
              <a:off x="8517" y="2257"/>
              <a:ext cx="3734" cy="2753"/>
            </a:xfrm>
            <a:prstGeom prst="rect">
              <a:avLst/>
            </a:prstGeom>
            <a:noFill/>
            <a:ln w="9525">
              <a:noFill/>
            </a:ln>
          </p:spPr>
        </p:pic>
        <p:sp>
          <p:nvSpPr>
            <p:cNvPr id="117" name="文本框 116"/>
            <p:cNvSpPr txBox="1"/>
            <p:nvPr/>
          </p:nvSpPr>
          <p:spPr>
            <a:xfrm>
              <a:off x="859" y="1725"/>
              <a:ext cx="8000" cy="531"/>
            </a:xfrm>
            <a:prstGeom prst="rect">
              <a:avLst/>
            </a:prstGeom>
            <a:noFill/>
            <a:ln w="9525">
              <a:noFill/>
            </a:ln>
          </p:spPr>
          <p:txBody>
            <a:bodyPr>
              <a:spAutoFit/>
            </a:bodyPr>
            <a:p>
              <a:pPr indent="0"/>
              <a:r>
                <a:rPr lang="zh-CN"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金属</a:t>
              </a:r>
              <a:r>
                <a:rPr lang="en-US"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3D</a:t>
              </a:r>
              <a:r>
                <a:rPr lang="zh-CN"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打印成形零件</a:t>
              </a:r>
              <a:r>
                <a:rPr lang="en-US" altLang="zh-CN"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pic>
        <p:nvPicPr>
          <p:cNvPr id="21" name="图片 20" descr="6343cb131fe36a042ad7f192b6d5f64"/>
          <p:cNvPicPr>
            <a:picLocks noChangeAspect="1"/>
          </p:cNvPicPr>
          <p:nvPr/>
        </p:nvPicPr>
        <p:blipFill>
          <a:blip r:embed="rId21"/>
          <a:stretch>
            <a:fillRect/>
          </a:stretch>
        </p:blipFill>
        <p:spPr>
          <a:xfrm>
            <a:off x="10313035" y="233045"/>
            <a:ext cx="1727200" cy="82169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4492625"/>
            <a:ext cx="12192000" cy="2025015"/>
          </a:xfrm>
          <a:prstGeom prst="rect">
            <a:avLst/>
          </a:prstGeom>
          <a:solidFill>
            <a:srgbClr val="6AE7FF">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矩形 9"/>
          <p:cNvSpPr/>
          <p:nvPr/>
        </p:nvSpPr>
        <p:spPr>
          <a:xfrm>
            <a:off x="0" y="2111375"/>
            <a:ext cx="12192000" cy="2025015"/>
          </a:xfrm>
          <a:prstGeom prst="rect">
            <a:avLst/>
          </a:prstGeom>
          <a:solidFill>
            <a:srgbClr val="6AE7FF">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 name="组合 1"/>
          <p:cNvGrpSpPr/>
          <p:nvPr/>
        </p:nvGrpSpPr>
        <p:grpSpPr>
          <a:xfrm>
            <a:off x="1" y="319096"/>
            <a:ext cx="10614024" cy="609085"/>
            <a:chOff x="134488" y="670145"/>
            <a:chExt cx="8015148" cy="459948"/>
          </a:xfrm>
        </p:grpSpPr>
        <p:sp>
          <p:nvSpPr>
            <p:cNvPr id="3" name="TextBox 39"/>
            <p:cNvSpPr txBox="1"/>
            <p:nvPr/>
          </p:nvSpPr>
          <p:spPr>
            <a:xfrm>
              <a:off x="375664" y="689416"/>
              <a:ext cx="5480894" cy="440677"/>
            </a:xfrm>
            <a:prstGeom prst="rect">
              <a:avLst/>
            </a:prstGeom>
            <a:noFill/>
          </p:spPr>
          <p:txBody>
            <a:bodyPr wrap="none" rtlCol="0">
              <a:spAutoFit/>
            </a:bodyPr>
            <a:p>
              <a:pPr algn="l"/>
              <a:r>
                <a:rPr lang="zh-CN" altLang="en-US" sz="3200" b="1" dirty="0">
                  <a:solidFill>
                    <a:srgbClr val="10FBFE"/>
                  </a:solidFill>
                  <a:latin typeface="微软雅黑" panose="020B0503020204020204" pitchFamily="34" charset="-122"/>
                  <a:ea typeface="微软雅黑" panose="020B0503020204020204" pitchFamily="34" charset="-122"/>
                  <a:sym typeface="+mn-ea"/>
                </a:rPr>
                <a:t>源于航天高质量标准的3D打印制造能力</a:t>
              </a:r>
              <a:endParaRPr lang="zh-CN" altLang="en-US" sz="3200" b="1" dirty="0">
                <a:solidFill>
                  <a:srgbClr val="10FBFE"/>
                </a:solidFill>
                <a:latin typeface="微软雅黑" panose="020B0503020204020204" pitchFamily="34" charset="-122"/>
                <a:ea typeface="微软雅黑" panose="020B0503020204020204" pitchFamily="34" charset="-122"/>
                <a:sym typeface="+mn-ea"/>
              </a:endParaRPr>
            </a:p>
          </p:txBody>
        </p:sp>
        <p:sp>
          <p:nvSpPr>
            <p:cNvPr id="4"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5"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cxnSp>
          <p:nvCxnSpPr>
            <p:cNvPr id="6" name="直接连接符 5"/>
            <p:cNvCxnSpPr/>
            <p:nvPr/>
          </p:nvCxnSpPr>
          <p:spPr>
            <a:xfrm>
              <a:off x="6009066" y="910137"/>
              <a:ext cx="214057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17" name="文本框 116"/>
          <p:cNvSpPr txBox="1"/>
          <p:nvPr/>
        </p:nvSpPr>
        <p:spPr>
          <a:xfrm>
            <a:off x="720725" y="1170305"/>
            <a:ext cx="8788400" cy="829945"/>
          </a:xfrm>
          <a:prstGeom prst="rect">
            <a:avLst/>
          </a:prstGeom>
          <a:noFill/>
          <a:ln w="9525">
            <a:noFill/>
          </a:ln>
        </p:spPr>
        <p:txBody>
          <a:bodyPr wrap="square">
            <a:spAutoFit/>
          </a:bodyPr>
          <a:p>
            <a:pPr indent="355600">
              <a:lnSpc>
                <a:spcPct val="150000"/>
              </a:lnSpc>
            </a:pPr>
            <a:r>
              <a:rPr lang="zh-CN" sz="1600" b="0">
                <a:solidFill>
                  <a:srgbClr val="6AE7FF"/>
                </a:solidFill>
                <a:ea typeface="黑体" panose="02010609060101010101" charset="-122"/>
              </a:rPr>
              <a:t>拥有完善的3D打印后处理设备，包括数控加工中心、激光焊接、电子束焊接、线切割、热处理、内流道抛光等设备，保障3D打印后处理质量与进度。</a:t>
            </a:r>
            <a:endParaRPr lang="zh-CN" altLang="en-US" sz="1600" b="0">
              <a:solidFill>
                <a:srgbClr val="6AE7FF"/>
              </a:solidFill>
              <a:ea typeface="黑体" panose="02010609060101010101" charset="-122"/>
            </a:endParaRPr>
          </a:p>
        </p:txBody>
      </p:sp>
      <p:pic>
        <p:nvPicPr>
          <p:cNvPr id="8" name="图片 15" descr="说明: 518s"/>
          <p:cNvPicPr>
            <a:picLocks noChangeAspect="1"/>
          </p:cNvPicPr>
          <p:nvPr/>
        </p:nvPicPr>
        <p:blipFill>
          <a:blip r:embed="rId1"/>
          <a:stretch>
            <a:fillRect/>
          </a:stretch>
        </p:blipFill>
        <p:spPr>
          <a:xfrm>
            <a:off x="720725" y="2242820"/>
            <a:ext cx="1823720" cy="1609725"/>
          </a:xfrm>
          <a:prstGeom prst="rect">
            <a:avLst/>
          </a:prstGeom>
          <a:noFill/>
          <a:ln w="9525">
            <a:noFill/>
          </a:ln>
        </p:spPr>
      </p:pic>
      <p:pic>
        <p:nvPicPr>
          <p:cNvPr id="9" name="图片 -2147482526" descr="说明: 2000"/>
          <p:cNvPicPr>
            <a:picLocks noChangeAspect="1"/>
          </p:cNvPicPr>
          <p:nvPr/>
        </p:nvPicPr>
        <p:blipFill>
          <a:blip r:embed="rId2"/>
          <a:stretch>
            <a:fillRect/>
          </a:stretch>
        </p:blipFill>
        <p:spPr>
          <a:xfrm>
            <a:off x="3305810" y="2197100"/>
            <a:ext cx="1812290" cy="1612265"/>
          </a:xfrm>
          <a:prstGeom prst="rect">
            <a:avLst/>
          </a:prstGeom>
          <a:noFill/>
          <a:ln w="9525">
            <a:noFill/>
          </a:ln>
        </p:spPr>
      </p:pic>
      <p:pic>
        <p:nvPicPr>
          <p:cNvPr id="11" name="图片 17" descr="说明: 7629bcd7ed5d357f90ae73c43f4da9d8"/>
          <p:cNvPicPr>
            <a:picLocks noChangeAspect="1"/>
          </p:cNvPicPr>
          <p:nvPr/>
        </p:nvPicPr>
        <p:blipFill>
          <a:blip r:embed="rId3"/>
          <a:stretch>
            <a:fillRect/>
          </a:stretch>
        </p:blipFill>
        <p:spPr>
          <a:xfrm>
            <a:off x="5837873" y="2242820"/>
            <a:ext cx="1739265" cy="1616710"/>
          </a:xfrm>
          <a:prstGeom prst="rect">
            <a:avLst/>
          </a:prstGeom>
          <a:noFill/>
          <a:ln w="9525">
            <a:noFill/>
          </a:ln>
        </p:spPr>
      </p:pic>
      <p:pic>
        <p:nvPicPr>
          <p:cNvPr id="12" name="图片 -2147482579" descr="IMG_20190227_193857"/>
          <p:cNvPicPr>
            <a:picLocks noChangeAspect="1"/>
          </p:cNvPicPr>
          <p:nvPr/>
        </p:nvPicPr>
        <p:blipFill>
          <a:blip r:embed="rId4"/>
          <a:srcRect l="15730" r="18111"/>
          <a:stretch>
            <a:fillRect/>
          </a:stretch>
        </p:blipFill>
        <p:spPr>
          <a:xfrm>
            <a:off x="720725" y="4617085"/>
            <a:ext cx="1823085" cy="1463675"/>
          </a:xfrm>
          <a:prstGeom prst="rect">
            <a:avLst/>
          </a:prstGeom>
          <a:noFill/>
          <a:ln w="9525">
            <a:noFill/>
          </a:ln>
        </p:spPr>
      </p:pic>
      <p:pic>
        <p:nvPicPr>
          <p:cNvPr id="13" name="图片 71"/>
          <p:cNvPicPr>
            <a:picLocks noChangeAspect="1"/>
          </p:cNvPicPr>
          <p:nvPr/>
        </p:nvPicPr>
        <p:blipFill>
          <a:blip r:embed="rId5"/>
          <a:srcRect l="13441" r="7674"/>
          <a:stretch>
            <a:fillRect/>
          </a:stretch>
        </p:blipFill>
        <p:spPr>
          <a:xfrm>
            <a:off x="9335453" y="2235835"/>
            <a:ext cx="2037715" cy="1573530"/>
          </a:xfrm>
          <a:prstGeom prst="rect">
            <a:avLst/>
          </a:prstGeom>
          <a:noFill/>
          <a:ln w="9525">
            <a:noFill/>
          </a:ln>
        </p:spPr>
      </p:pic>
      <p:pic>
        <p:nvPicPr>
          <p:cNvPr id="14" name="Picture 10"/>
          <p:cNvPicPr/>
          <p:nvPr/>
        </p:nvPicPr>
        <p:blipFill>
          <a:blip r:embed="rId6"/>
          <a:stretch>
            <a:fillRect/>
          </a:stretch>
        </p:blipFill>
        <p:spPr>
          <a:xfrm>
            <a:off x="9335770" y="4558665"/>
            <a:ext cx="2037715" cy="1666240"/>
          </a:xfrm>
          <a:prstGeom prst="rect">
            <a:avLst/>
          </a:prstGeom>
          <a:noFill/>
          <a:ln w="9525">
            <a:noFill/>
          </a:ln>
        </p:spPr>
      </p:pic>
      <p:pic>
        <p:nvPicPr>
          <p:cNvPr id="15" name="Picture 3" descr="说明: DSCN0544"/>
          <p:cNvPicPr>
            <a:picLocks noChangeAspect="1"/>
          </p:cNvPicPr>
          <p:nvPr/>
        </p:nvPicPr>
        <p:blipFill>
          <a:blip r:embed="rId7"/>
          <a:srcRect l="8424" t="28732" r="38647" b="8902"/>
          <a:stretch>
            <a:fillRect/>
          </a:stretch>
        </p:blipFill>
        <p:spPr>
          <a:xfrm>
            <a:off x="3263900" y="4622800"/>
            <a:ext cx="1624330" cy="1537970"/>
          </a:xfrm>
          <a:prstGeom prst="rect">
            <a:avLst/>
          </a:prstGeom>
          <a:noFill/>
          <a:ln w="9525">
            <a:noFill/>
          </a:ln>
        </p:spPr>
      </p:pic>
      <p:pic>
        <p:nvPicPr>
          <p:cNvPr id="16" name="Picture 12"/>
          <p:cNvPicPr/>
          <p:nvPr/>
        </p:nvPicPr>
        <p:blipFill>
          <a:blip r:embed="rId8"/>
          <a:stretch>
            <a:fillRect/>
          </a:stretch>
        </p:blipFill>
        <p:spPr>
          <a:xfrm>
            <a:off x="5838190" y="4622800"/>
            <a:ext cx="1739265" cy="1537970"/>
          </a:xfrm>
          <a:prstGeom prst="rect">
            <a:avLst/>
          </a:prstGeom>
          <a:noFill/>
          <a:ln w="9525">
            <a:noFill/>
          </a:ln>
        </p:spPr>
      </p:pic>
      <p:sp>
        <p:nvSpPr>
          <p:cNvPr id="17" name="文本框 16"/>
          <p:cNvSpPr txBox="1"/>
          <p:nvPr/>
        </p:nvSpPr>
        <p:spPr>
          <a:xfrm>
            <a:off x="1536065" y="3848100"/>
            <a:ext cx="5080000" cy="306705"/>
          </a:xfrm>
          <a:prstGeom prst="rect">
            <a:avLst/>
          </a:prstGeom>
          <a:noFill/>
          <a:ln w="9525">
            <a:noFill/>
          </a:ln>
        </p:spPr>
        <p:txBody>
          <a:bodyPr>
            <a:spAutoFit/>
          </a:bodyPr>
          <a:p>
            <a:pPr indent="0" algn="ctr"/>
            <a:r>
              <a:rPr lang="zh-CN" sz="1400" b="1">
                <a:solidFill>
                  <a:srgbClr val="6AE7FF"/>
                </a:solidFill>
                <a:latin typeface="Arial" panose="020B0604020202020204" pitchFamily="34" charset="0"/>
                <a:ea typeface="宋体" panose="02010600030101010101" pitchFamily="2" charset="-122"/>
              </a:rPr>
              <a:t>全套数字化加工设备，满足后处理机加要求</a:t>
            </a:r>
            <a:endParaRPr lang="zh-CN" altLang="en-US" sz="1400" b="1">
              <a:solidFill>
                <a:srgbClr val="6AE7FF"/>
              </a:solidFill>
              <a:latin typeface="Arial" panose="020B0604020202020204" pitchFamily="34" charset="0"/>
              <a:ea typeface="宋体" panose="02010600030101010101" pitchFamily="2" charset="-122"/>
            </a:endParaRPr>
          </a:p>
        </p:txBody>
      </p:sp>
      <p:sp>
        <p:nvSpPr>
          <p:cNvPr id="18" name="文本框 17"/>
          <p:cNvSpPr txBox="1"/>
          <p:nvPr/>
        </p:nvSpPr>
        <p:spPr>
          <a:xfrm>
            <a:off x="9349740" y="3823335"/>
            <a:ext cx="2164715" cy="306705"/>
          </a:xfrm>
          <a:prstGeom prst="rect">
            <a:avLst/>
          </a:prstGeom>
          <a:noFill/>
          <a:ln w="9525">
            <a:noFill/>
          </a:ln>
        </p:spPr>
        <p:txBody>
          <a:bodyPr wrap="square">
            <a:spAutoFit/>
          </a:bodyPr>
          <a:p>
            <a:pPr indent="0" algn="ctr"/>
            <a:r>
              <a:rPr lang="zh-CN" sz="1400" b="1">
                <a:solidFill>
                  <a:srgbClr val="6AE7FF"/>
                </a:solidFill>
                <a:latin typeface="Arial" panose="020B0604020202020204" pitchFamily="34" charset="0"/>
                <a:ea typeface="宋体" panose="02010600030101010101" pitchFamily="2" charset="-122"/>
              </a:rPr>
              <a:t>激光焊和电子束焊设备</a:t>
            </a:r>
            <a:endParaRPr lang="zh-CN" altLang="en-US" sz="1400" b="1">
              <a:solidFill>
                <a:srgbClr val="6AE7FF"/>
              </a:solidFill>
              <a:latin typeface="Arial" panose="020B0604020202020204" pitchFamily="34" charset="0"/>
              <a:ea typeface="宋体" panose="02010600030101010101" pitchFamily="2" charset="-122"/>
            </a:endParaRPr>
          </a:p>
        </p:txBody>
      </p:sp>
      <p:sp>
        <p:nvSpPr>
          <p:cNvPr id="19" name="文本框 18"/>
          <p:cNvSpPr txBox="1"/>
          <p:nvPr/>
        </p:nvSpPr>
        <p:spPr>
          <a:xfrm>
            <a:off x="9718040" y="6160770"/>
            <a:ext cx="1428750" cy="306705"/>
          </a:xfrm>
          <a:prstGeom prst="rect">
            <a:avLst/>
          </a:prstGeom>
          <a:noFill/>
          <a:ln w="9525">
            <a:noFill/>
          </a:ln>
        </p:spPr>
        <p:txBody>
          <a:bodyPr wrap="square">
            <a:spAutoFit/>
          </a:bodyPr>
          <a:p>
            <a:pPr indent="0" algn="ctr"/>
            <a:r>
              <a:rPr lang="en-US" sz="1400" b="1">
                <a:solidFill>
                  <a:srgbClr val="6AE7FF"/>
                </a:solidFill>
                <a:latin typeface="Arial" panose="020B0604020202020204" pitchFamily="34" charset="0"/>
              </a:rPr>
              <a:t>  </a:t>
            </a:r>
            <a:r>
              <a:rPr lang="zh-CN" sz="1400" b="1">
                <a:solidFill>
                  <a:srgbClr val="6AE7FF"/>
                </a:solidFill>
                <a:latin typeface="Arial" panose="020B0604020202020204" pitchFamily="34" charset="0"/>
                <a:ea typeface="宋体" panose="02010600030101010101" pitchFamily="2" charset="-122"/>
              </a:rPr>
              <a:t>线切割设备</a:t>
            </a:r>
            <a:endParaRPr lang="zh-CN" altLang="en-US" sz="1400" b="1">
              <a:solidFill>
                <a:srgbClr val="6AE7FF"/>
              </a:solidFill>
              <a:latin typeface="Arial" panose="020B0604020202020204" pitchFamily="34" charset="0"/>
              <a:ea typeface="宋体" panose="02010600030101010101" pitchFamily="2" charset="-122"/>
            </a:endParaRPr>
          </a:p>
        </p:txBody>
      </p:sp>
      <p:sp>
        <p:nvSpPr>
          <p:cNvPr id="20" name="文本框 19"/>
          <p:cNvSpPr txBox="1"/>
          <p:nvPr/>
        </p:nvSpPr>
        <p:spPr>
          <a:xfrm>
            <a:off x="720725" y="6080760"/>
            <a:ext cx="1824355" cy="306705"/>
          </a:xfrm>
          <a:prstGeom prst="rect">
            <a:avLst/>
          </a:prstGeom>
          <a:noFill/>
          <a:ln w="9525">
            <a:noFill/>
          </a:ln>
        </p:spPr>
        <p:txBody>
          <a:bodyPr wrap="square">
            <a:spAutoFit/>
          </a:bodyPr>
          <a:p>
            <a:pPr indent="0"/>
            <a:r>
              <a:rPr lang="zh-CN" sz="1400" b="1">
                <a:solidFill>
                  <a:srgbClr val="6AE7FF"/>
                </a:solidFill>
                <a:latin typeface="Arial" panose="020B0604020202020204" pitchFamily="34" charset="0"/>
                <a:ea typeface="宋体" panose="02010600030101010101" pitchFamily="2" charset="-122"/>
              </a:rPr>
              <a:t>高温真空热处理设备</a:t>
            </a:r>
            <a:endParaRPr lang="zh-CN" altLang="en-US" sz="1400" b="1">
              <a:solidFill>
                <a:srgbClr val="6AE7FF"/>
              </a:solidFill>
              <a:latin typeface="Arial" panose="020B0604020202020204" pitchFamily="34" charset="0"/>
              <a:ea typeface="宋体" panose="02010600030101010101" pitchFamily="2" charset="-122"/>
            </a:endParaRPr>
          </a:p>
        </p:txBody>
      </p:sp>
      <p:sp>
        <p:nvSpPr>
          <p:cNvPr id="21" name="文本框 20"/>
          <p:cNvSpPr txBox="1"/>
          <p:nvPr/>
        </p:nvSpPr>
        <p:spPr>
          <a:xfrm>
            <a:off x="3263900" y="6160770"/>
            <a:ext cx="1624330" cy="306705"/>
          </a:xfrm>
          <a:prstGeom prst="rect">
            <a:avLst/>
          </a:prstGeom>
          <a:noFill/>
          <a:ln w="9525">
            <a:noFill/>
          </a:ln>
        </p:spPr>
        <p:txBody>
          <a:bodyPr wrap="square">
            <a:spAutoFit/>
          </a:bodyPr>
          <a:p>
            <a:pPr indent="0" algn="ctr"/>
            <a:r>
              <a:rPr lang="zh-CN" sz="1400" b="1">
                <a:solidFill>
                  <a:srgbClr val="6AE7FF"/>
                </a:solidFill>
                <a:latin typeface="Arial" panose="020B0604020202020204" pitchFamily="34" charset="0"/>
                <a:ea typeface="宋体" panose="02010600030101010101" pitchFamily="2" charset="-122"/>
              </a:rPr>
              <a:t>深冷处理设备</a:t>
            </a:r>
            <a:endParaRPr lang="zh-CN" altLang="en-US" sz="1400" b="1">
              <a:solidFill>
                <a:srgbClr val="6AE7FF"/>
              </a:solidFill>
              <a:latin typeface="Arial" panose="020B0604020202020204" pitchFamily="34" charset="0"/>
              <a:ea typeface="宋体" panose="02010600030101010101" pitchFamily="2" charset="-122"/>
            </a:endParaRPr>
          </a:p>
        </p:txBody>
      </p:sp>
      <p:sp>
        <p:nvSpPr>
          <p:cNvPr id="22" name="文本框 21"/>
          <p:cNvSpPr txBox="1"/>
          <p:nvPr/>
        </p:nvSpPr>
        <p:spPr>
          <a:xfrm>
            <a:off x="5725795" y="6160770"/>
            <a:ext cx="1963420" cy="306705"/>
          </a:xfrm>
          <a:prstGeom prst="rect">
            <a:avLst/>
          </a:prstGeom>
          <a:noFill/>
          <a:ln w="9525">
            <a:noFill/>
          </a:ln>
        </p:spPr>
        <p:txBody>
          <a:bodyPr wrap="square">
            <a:spAutoFit/>
          </a:bodyPr>
          <a:p>
            <a:pPr indent="0" algn="ctr"/>
            <a:r>
              <a:rPr lang="zh-CN" sz="1400" b="1">
                <a:solidFill>
                  <a:srgbClr val="6AE7FF"/>
                </a:solidFill>
                <a:latin typeface="Arial" panose="020B0604020202020204" pitchFamily="34" charset="0"/>
                <a:ea typeface="宋体" panose="02010600030101010101" pitchFamily="2" charset="-122"/>
              </a:rPr>
              <a:t>内流道抛光技术</a:t>
            </a:r>
            <a:endParaRPr lang="zh-CN" altLang="en-US" sz="1400" b="1">
              <a:solidFill>
                <a:srgbClr val="6AE7FF"/>
              </a:solidFill>
              <a:latin typeface="Arial" panose="020B0604020202020204" pitchFamily="34" charset="0"/>
              <a:ea typeface="宋体" panose="02010600030101010101" pitchFamily="2" charset="-122"/>
            </a:endParaRPr>
          </a:p>
        </p:txBody>
      </p:sp>
      <p:pic>
        <p:nvPicPr>
          <p:cNvPr id="23" name="图片 22" descr="6343cb131fe36a042ad7f192b6d5f64"/>
          <p:cNvPicPr>
            <a:picLocks noChangeAspect="1"/>
          </p:cNvPicPr>
          <p:nvPr/>
        </p:nvPicPr>
        <p:blipFill>
          <a:blip r:embed="rId9"/>
          <a:stretch>
            <a:fillRect/>
          </a:stretch>
        </p:blipFill>
        <p:spPr>
          <a:xfrm>
            <a:off x="10313035" y="233045"/>
            <a:ext cx="1727200" cy="82169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bldLst>
      <p:bldP spid="10" grpId="0" bldLvl="0" animBg="1"/>
      <p:bldP spid="7"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2448560"/>
            <a:ext cx="12192000" cy="1990090"/>
          </a:xfrm>
          <a:prstGeom prst="rect">
            <a:avLst/>
          </a:prstGeom>
          <a:solidFill>
            <a:srgbClr val="6AE7FF">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 name="组合 1"/>
          <p:cNvGrpSpPr/>
          <p:nvPr/>
        </p:nvGrpSpPr>
        <p:grpSpPr>
          <a:xfrm>
            <a:off x="1" y="319096"/>
            <a:ext cx="10614024" cy="609085"/>
            <a:chOff x="134488" y="670145"/>
            <a:chExt cx="8015148" cy="459948"/>
          </a:xfrm>
        </p:grpSpPr>
        <p:sp>
          <p:nvSpPr>
            <p:cNvPr id="3" name="TextBox 39"/>
            <p:cNvSpPr txBox="1"/>
            <p:nvPr/>
          </p:nvSpPr>
          <p:spPr>
            <a:xfrm>
              <a:off x="375664" y="689416"/>
              <a:ext cx="5355261" cy="440677"/>
            </a:xfrm>
            <a:prstGeom prst="rect">
              <a:avLst/>
            </a:prstGeom>
            <a:noFill/>
          </p:spPr>
          <p:txBody>
            <a:bodyPr wrap="none" rtlCol="0">
              <a:spAutoFit/>
            </a:bodyPr>
            <a:p>
              <a:pPr algn="l"/>
              <a:r>
                <a:rPr lang="zh-CN" altLang="en-US" sz="3200" b="1" dirty="0">
                  <a:solidFill>
                    <a:srgbClr val="10FBFE"/>
                  </a:solidFill>
                  <a:latin typeface="微软雅黑" panose="020B0503020204020204" pitchFamily="34" charset="-122"/>
                  <a:ea typeface="微软雅黑" panose="020B0503020204020204" pitchFamily="34" charset="-122"/>
                  <a:sym typeface="+mn-ea"/>
                </a:rPr>
                <a:t>源于航天快速响应研制的原型制造能力</a:t>
              </a:r>
              <a:endParaRPr lang="zh-CN" altLang="en-US" sz="3200" b="1" dirty="0">
                <a:solidFill>
                  <a:srgbClr val="10FBFE"/>
                </a:solidFill>
                <a:latin typeface="微软雅黑" panose="020B0503020204020204" pitchFamily="34" charset="-122"/>
                <a:ea typeface="微软雅黑" panose="020B0503020204020204" pitchFamily="34" charset="-122"/>
                <a:sym typeface="+mn-ea"/>
              </a:endParaRPr>
            </a:p>
          </p:txBody>
        </p:sp>
        <p:sp>
          <p:nvSpPr>
            <p:cNvPr id="4"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5"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cxnSp>
          <p:nvCxnSpPr>
            <p:cNvPr id="6" name="直接连接符 5"/>
            <p:cNvCxnSpPr/>
            <p:nvPr/>
          </p:nvCxnSpPr>
          <p:spPr>
            <a:xfrm>
              <a:off x="6009066" y="910137"/>
              <a:ext cx="214057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17" name="文本框 116"/>
          <p:cNvSpPr txBox="1"/>
          <p:nvPr/>
        </p:nvSpPr>
        <p:spPr>
          <a:xfrm>
            <a:off x="1061085" y="1022985"/>
            <a:ext cx="9552940" cy="1198880"/>
          </a:xfrm>
          <a:prstGeom prst="rect">
            <a:avLst/>
          </a:prstGeom>
          <a:noFill/>
          <a:ln w="9525">
            <a:noFill/>
          </a:ln>
        </p:spPr>
        <p:txBody>
          <a:bodyPr wrap="square">
            <a:spAutoFit/>
          </a:bodyPr>
          <a:p>
            <a:pPr indent="355600">
              <a:lnSpc>
                <a:spcPct val="150000"/>
              </a:lnSpc>
            </a:pPr>
            <a:r>
              <a:rPr lang="zh-CN" sz="1600" b="0">
                <a:solidFill>
                  <a:srgbClr val="6AE7FF"/>
                </a:solidFill>
                <a:ea typeface="黑体" panose="02010609060101010101" charset="-122"/>
              </a:rPr>
              <a:t>目前改变航天产品研制模式，引入新技术手段，构建高质量快速响应研制能力，是十分迫切的需求。通过</a:t>
            </a:r>
            <a:r>
              <a:rPr lang="en-US" sz="1600" b="0">
                <a:solidFill>
                  <a:srgbClr val="6AE7FF"/>
                </a:solidFill>
                <a:latin typeface="黑体" panose="02010609060101010101" charset="-122"/>
              </a:rPr>
              <a:t>3D</a:t>
            </a:r>
            <a:r>
              <a:rPr lang="zh-CN" sz="1600" b="0">
                <a:solidFill>
                  <a:srgbClr val="6AE7FF"/>
                </a:solidFill>
                <a:ea typeface="黑体" panose="02010609060101010101" charset="-122"/>
              </a:rPr>
              <a:t>打印技术实现全三维数字化研制，这将给航天产品研制模式带来突破性的改变。超短周期、定制化的产品研制能力都能获得重大的突破。</a:t>
            </a:r>
            <a:endParaRPr lang="zh-CN" altLang="en-US" sz="1600" b="0">
              <a:solidFill>
                <a:srgbClr val="6AE7FF"/>
              </a:solidFill>
              <a:ea typeface="黑体" panose="02010609060101010101" charset="-122"/>
            </a:endParaRPr>
          </a:p>
        </p:txBody>
      </p:sp>
      <p:pic>
        <p:nvPicPr>
          <p:cNvPr id="1073743216" name="图片 1073743215" descr="mmexport1522379377059"/>
          <p:cNvPicPr>
            <a:picLocks noChangeAspect="1"/>
          </p:cNvPicPr>
          <p:nvPr/>
        </p:nvPicPr>
        <p:blipFill>
          <a:blip r:embed="rId1"/>
          <a:stretch>
            <a:fillRect/>
          </a:stretch>
        </p:blipFill>
        <p:spPr>
          <a:xfrm>
            <a:off x="9122410" y="2315845"/>
            <a:ext cx="2751455" cy="2135505"/>
          </a:xfrm>
          <a:prstGeom prst="rect">
            <a:avLst/>
          </a:prstGeom>
          <a:noFill/>
          <a:ln w="9525">
            <a:noFill/>
          </a:ln>
        </p:spPr>
      </p:pic>
      <p:sp>
        <p:nvSpPr>
          <p:cNvPr id="118" name="文本框 117"/>
          <p:cNvSpPr txBox="1"/>
          <p:nvPr/>
        </p:nvSpPr>
        <p:spPr>
          <a:xfrm>
            <a:off x="268605" y="2830195"/>
            <a:ext cx="8823960" cy="1370965"/>
          </a:xfrm>
          <a:prstGeom prst="rect">
            <a:avLst/>
          </a:prstGeom>
          <a:noFill/>
          <a:ln w="9525">
            <a:noFill/>
          </a:ln>
        </p:spPr>
        <p:txBody>
          <a:bodyPr wrap="square">
            <a:spAutoFit/>
          </a:bodyPr>
          <a:p>
            <a:pPr indent="304800">
              <a:lnSpc>
                <a:spcPct val="130000"/>
              </a:lnSpc>
              <a:spcBef>
                <a:spcPts val="0"/>
              </a:spcBef>
              <a:spcAft>
                <a:spcPts val="0"/>
              </a:spcAft>
            </a:pPr>
            <a:r>
              <a:rPr lang="zh-CN" sz="1600" b="0">
                <a:solidFill>
                  <a:srgbClr val="6AE7FF"/>
                </a:solidFill>
                <a:ea typeface="黑体" panose="02010609060101010101" charset="-122"/>
              </a:rPr>
              <a:t>聚醚醚酮（PEEK）材料，是一种性能优异的特种工程塑料，具有耐高温、机械性能优异、自润滑性好、耐化学腐蚀、阻燃、耐剥离性、绝缘性稳定和易加工等特点，是目前公认性能最顶尖的塑料之一，主要应用于航空航天、汽车、电子电气、医疗等领域。高性能聚醚醚酮（PEEK）材料熔融沉积系统采用控形控性工艺，最大成形尺寸320mmx320mmx320mm，打印速度20-140mm/s。</a:t>
            </a:r>
            <a:endParaRPr lang="zh-CN" altLang="en-US" sz="1600" b="0">
              <a:solidFill>
                <a:srgbClr val="6AE7FF"/>
              </a:solidFill>
              <a:ea typeface="黑体" panose="02010609060101010101" charset="-122"/>
            </a:endParaRPr>
          </a:p>
        </p:txBody>
      </p:sp>
      <p:sp>
        <p:nvSpPr>
          <p:cNvPr id="8" name="文本框 7"/>
          <p:cNvSpPr txBox="1"/>
          <p:nvPr/>
        </p:nvSpPr>
        <p:spPr>
          <a:xfrm>
            <a:off x="268605" y="2523807"/>
            <a:ext cx="5080000" cy="306705"/>
          </a:xfrm>
          <a:prstGeom prst="rect">
            <a:avLst/>
          </a:prstGeom>
          <a:noFill/>
          <a:ln w="9525">
            <a:noFill/>
          </a:ln>
        </p:spPr>
        <p:txBody>
          <a:bodyPr>
            <a:spAutoFit/>
          </a:bodyPr>
          <a:p>
            <a:pPr marL="285750" indent="-285750">
              <a:buFont typeface="Wingdings" panose="05000000000000000000" charset="0"/>
              <a:buChar char="Ø"/>
            </a:pPr>
            <a:r>
              <a:rPr lang="zh-CN" sz="14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高性能聚醚醚酮（PEEK）熔融沉积（FDM）系统</a:t>
            </a:r>
            <a:endParaRPr lang="zh-CN" altLang="en-US" sz="14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 name="矩形 8"/>
          <p:cNvSpPr/>
          <p:nvPr/>
        </p:nvSpPr>
        <p:spPr>
          <a:xfrm>
            <a:off x="0" y="4824095"/>
            <a:ext cx="12192000" cy="2033905"/>
          </a:xfrm>
          <a:prstGeom prst="rect">
            <a:avLst/>
          </a:prstGeom>
          <a:solidFill>
            <a:srgbClr val="6AE7FF">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073743217" name="图片框 1083"/>
          <p:cNvPicPr>
            <a:picLocks noChangeAspect="1"/>
          </p:cNvPicPr>
          <p:nvPr/>
        </p:nvPicPr>
        <p:blipFill>
          <a:blip r:embed="rId2"/>
          <a:stretch>
            <a:fillRect/>
          </a:stretch>
        </p:blipFill>
        <p:spPr>
          <a:xfrm>
            <a:off x="9121775" y="4824095"/>
            <a:ext cx="2752725" cy="2033905"/>
          </a:xfrm>
          <a:prstGeom prst="rect">
            <a:avLst/>
          </a:prstGeom>
          <a:noFill/>
          <a:ln w="9525">
            <a:noFill/>
          </a:ln>
        </p:spPr>
      </p:pic>
      <p:sp>
        <p:nvSpPr>
          <p:cNvPr id="11" name="文本框 10"/>
          <p:cNvSpPr txBox="1"/>
          <p:nvPr/>
        </p:nvSpPr>
        <p:spPr>
          <a:xfrm>
            <a:off x="3556000" y="1775777"/>
            <a:ext cx="5080000" cy="275590"/>
          </a:xfrm>
          <a:prstGeom prst="rect">
            <a:avLst/>
          </a:prstGeom>
          <a:noFill/>
          <a:ln w="9525">
            <a:noFill/>
          </a:ln>
        </p:spPr>
        <p:txBody>
          <a:bodyPr>
            <a:spAutoFit/>
          </a:bodyPr>
          <a:p>
            <a:pPr indent="0"/>
            <a:r>
              <a:rPr lang="en-US" sz="1200" b="0">
                <a:latin typeface="Wingdings" panose="05000000000000000000" charset="0"/>
              </a:rPr>
              <a:t>Ø </a:t>
            </a:r>
            <a:endParaRPr lang="zh-CN" altLang="en-US"/>
          </a:p>
        </p:txBody>
      </p:sp>
      <p:sp>
        <p:nvSpPr>
          <p:cNvPr id="119" name="文本框 118"/>
          <p:cNvSpPr txBox="1"/>
          <p:nvPr/>
        </p:nvSpPr>
        <p:spPr>
          <a:xfrm>
            <a:off x="319405" y="4956492"/>
            <a:ext cx="5080000" cy="337185"/>
          </a:xfrm>
          <a:prstGeom prst="rect">
            <a:avLst/>
          </a:prstGeom>
          <a:noFill/>
          <a:ln w="9525">
            <a:noFill/>
          </a:ln>
        </p:spPr>
        <p:txBody>
          <a:bodyPr>
            <a:spAutoFit/>
          </a:bodyPr>
          <a:p>
            <a:pPr marL="285750" indent="-285750">
              <a:buFont typeface="Wingdings" panose="05000000000000000000" charset="0"/>
              <a:buChar char="Ø"/>
            </a:pPr>
            <a:r>
              <a:rPr lang="zh-CN" sz="1600" b="1">
                <a:solidFill>
                  <a:srgbClr val="6AE7FF"/>
                </a:solidFill>
                <a:ea typeface="黑体" panose="02010609060101010101" charset="-122"/>
              </a:rPr>
              <a:t>Makerbot非金属熔融沉积（FDM） 3D打印机</a:t>
            </a:r>
            <a:endParaRPr lang="zh-CN" altLang="en-US" sz="1600" b="1">
              <a:solidFill>
                <a:srgbClr val="6AE7FF"/>
              </a:solidFill>
              <a:ea typeface="黑体" panose="02010609060101010101" charset="-122"/>
            </a:endParaRPr>
          </a:p>
        </p:txBody>
      </p:sp>
      <p:sp>
        <p:nvSpPr>
          <p:cNvPr id="13" name="文本框 12"/>
          <p:cNvSpPr txBox="1"/>
          <p:nvPr/>
        </p:nvSpPr>
        <p:spPr>
          <a:xfrm>
            <a:off x="319405" y="5315585"/>
            <a:ext cx="7174230" cy="1050925"/>
          </a:xfrm>
          <a:prstGeom prst="rect">
            <a:avLst/>
          </a:prstGeom>
          <a:noFill/>
          <a:ln w="9525">
            <a:noFill/>
          </a:ln>
        </p:spPr>
        <p:txBody>
          <a:bodyPr wrap="square">
            <a:spAutoFit/>
          </a:bodyPr>
          <a:p>
            <a:pPr indent="355600">
              <a:lnSpc>
                <a:spcPct val="130000"/>
              </a:lnSpc>
              <a:spcBef>
                <a:spcPts val="0"/>
              </a:spcBef>
              <a:spcAft>
                <a:spcPts val="0"/>
              </a:spcAft>
            </a:pPr>
            <a:r>
              <a:rPr lang="zh-CN" sz="1600" b="0">
                <a:solidFill>
                  <a:srgbClr val="6AE7FF"/>
                </a:solidFill>
                <a:ea typeface="黑体" panose="02010609060101010101" charset="-122"/>
              </a:rPr>
              <a:t>MakerBot Replicator 3D打印机加入了彩色的显示屏幕、摄像头，同时具备USB/网线/Wi-Fi连接能力。该设备可打印的材料主要是PLA（聚乳酸），最大成型尺寸305mmx305mmx457mm。</a:t>
            </a:r>
            <a:endParaRPr lang="zh-CN" altLang="en-US" sz="1600" b="0">
              <a:solidFill>
                <a:srgbClr val="6AE7FF"/>
              </a:solidFill>
              <a:ea typeface="黑体" panose="02010609060101010101" charset="-122"/>
            </a:endParaRPr>
          </a:p>
        </p:txBody>
      </p:sp>
      <p:pic>
        <p:nvPicPr>
          <p:cNvPr id="14" name="图片 13" descr="6343cb131fe36a042ad7f192b6d5f64"/>
          <p:cNvPicPr>
            <a:picLocks noChangeAspect="1"/>
          </p:cNvPicPr>
          <p:nvPr/>
        </p:nvPicPr>
        <p:blipFill>
          <a:blip r:embed="rId3"/>
          <a:stretch>
            <a:fillRect/>
          </a:stretch>
        </p:blipFill>
        <p:spPr>
          <a:xfrm>
            <a:off x="10313035" y="233045"/>
            <a:ext cx="1727200" cy="82169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bldLst>
      <p:bldP spid="10" grpId="0" bldLvl="0" animBg="1"/>
      <p:bldP spid="9"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319096"/>
            <a:ext cx="10614024" cy="609085"/>
            <a:chOff x="134488" y="670145"/>
            <a:chExt cx="8015148" cy="459948"/>
          </a:xfrm>
        </p:grpSpPr>
        <p:sp>
          <p:nvSpPr>
            <p:cNvPr id="3" name="TextBox 39"/>
            <p:cNvSpPr txBox="1"/>
            <p:nvPr/>
          </p:nvSpPr>
          <p:spPr>
            <a:xfrm>
              <a:off x="375664" y="689416"/>
              <a:ext cx="5355261" cy="440677"/>
            </a:xfrm>
            <a:prstGeom prst="rect">
              <a:avLst/>
            </a:prstGeom>
            <a:noFill/>
          </p:spPr>
          <p:txBody>
            <a:bodyPr wrap="none" rtlCol="0">
              <a:spAutoFit/>
            </a:bodyPr>
            <a:p>
              <a:pPr algn="l"/>
              <a:r>
                <a:rPr lang="zh-CN" altLang="en-US" sz="3200" b="1" dirty="0">
                  <a:solidFill>
                    <a:srgbClr val="10FBFE"/>
                  </a:solidFill>
                  <a:latin typeface="微软雅黑" panose="020B0503020204020204" pitchFamily="34" charset="-122"/>
                  <a:ea typeface="微软雅黑" panose="020B0503020204020204" pitchFamily="34" charset="-122"/>
                  <a:sym typeface="+mn-ea"/>
                </a:rPr>
                <a:t>源于航天快速响应研制的原型制造能力</a:t>
              </a:r>
              <a:endParaRPr lang="zh-CN" altLang="en-US" sz="3200" b="1" dirty="0">
                <a:solidFill>
                  <a:srgbClr val="10FBFE"/>
                </a:solidFill>
                <a:latin typeface="微软雅黑" panose="020B0503020204020204" pitchFamily="34" charset="-122"/>
                <a:ea typeface="微软雅黑" panose="020B0503020204020204" pitchFamily="34" charset="-122"/>
                <a:sym typeface="+mn-ea"/>
              </a:endParaRPr>
            </a:p>
          </p:txBody>
        </p:sp>
        <p:sp>
          <p:nvSpPr>
            <p:cNvPr id="4"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5"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cxnSp>
          <p:nvCxnSpPr>
            <p:cNvPr id="6" name="直接连接符 5"/>
            <p:cNvCxnSpPr/>
            <p:nvPr/>
          </p:nvCxnSpPr>
          <p:spPr>
            <a:xfrm>
              <a:off x="6009066" y="910137"/>
              <a:ext cx="214057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9" name="矩形 8"/>
          <p:cNvSpPr/>
          <p:nvPr/>
        </p:nvSpPr>
        <p:spPr>
          <a:xfrm>
            <a:off x="0" y="1403985"/>
            <a:ext cx="12192000" cy="2033905"/>
          </a:xfrm>
          <a:prstGeom prst="rect">
            <a:avLst/>
          </a:prstGeom>
          <a:solidFill>
            <a:srgbClr val="6AE7FF">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文本框 12"/>
          <p:cNvSpPr txBox="1"/>
          <p:nvPr/>
        </p:nvSpPr>
        <p:spPr>
          <a:xfrm>
            <a:off x="752475" y="1850390"/>
            <a:ext cx="7174230" cy="1370965"/>
          </a:xfrm>
          <a:prstGeom prst="rect">
            <a:avLst/>
          </a:prstGeom>
          <a:noFill/>
          <a:ln w="9525">
            <a:noFill/>
          </a:ln>
        </p:spPr>
        <p:txBody>
          <a:bodyPr wrap="square">
            <a:spAutoFit/>
          </a:bodyPr>
          <a:p>
            <a:pPr indent="355600">
              <a:lnSpc>
                <a:spcPct val="130000"/>
              </a:lnSpc>
              <a:spcBef>
                <a:spcPts val="0"/>
              </a:spcBef>
              <a:spcAft>
                <a:spcPts val="0"/>
              </a:spcAft>
            </a:pPr>
            <a:r>
              <a:rPr lang="zh-CN" sz="1600" b="0">
                <a:solidFill>
                  <a:srgbClr val="6AE7FF"/>
                </a:solidFill>
                <a:ea typeface="黑体" panose="02010609060101010101" charset="-122"/>
              </a:rPr>
              <a:t>光固化快速验证系统以液态光敏树脂为原料，实现零件的快速原型制造，主要应用于航空航天、汽车家电、模具和铸造、教育科研、动漫玩具、文创珠宝、医疗和建筑等行业。光固化快速验证系统最大成形尺寸450mmx450mmx350mm，成形精度±0.1mm，最大成形效率80g/h。</a:t>
            </a:r>
            <a:endParaRPr lang="zh-CN" sz="1600" b="0">
              <a:solidFill>
                <a:srgbClr val="6AE7FF"/>
              </a:solidFill>
              <a:ea typeface="黑体" panose="02010609060101010101" charset="-122"/>
            </a:endParaRPr>
          </a:p>
        </p:txBody>
      </p:sp>
      <p:pic>
        <p:nvPicPr>
          <p:cNvPr id="12" name="图片 11"/>
          <p:cNvPicPr/>
          <p:nvPr/>
        </p:nvPicPr>
        <p:blipFill>
          <a:blip r:embed="rId1"/>
          <a:stretch>
            <a:fillRect/>
          </a:stretch>
        </p:blipFill>
        <p:spPr>
          <a:xfrm>
            <a:off x="9459595" y="1403985"/>
            <a:ext cx="2225675" cy="2049780"/>
          </a:xfrm>
          <a:prstGeom prst="rect">
            <a:avLst/>
          </a:prstGeom>
          <a:noFill/>
          <a:ln w="9525">
            <a:noFill/>
          </a:ln>
        </p:spPr>
      </p:pic>
      <p:sp>
        <p:nvSpPr>
          <p:cNvPr id="121" name="文本框 120"/>
          <p:cNvSpPr txBox="1"/>
          <p:nvPr/>
        </p:nvSpPr>
        <p:spPr>
          <a:xfrm>
            <a:off x="752475" y="1513522"/>
            <a:ext cx="5080000" cy="337185"/>
          </a:xfrm>
          <a:prstGeom prst="rect">
            <a:avLst/>
          </a:prstGeom>
          <a:noFill/>
          <a:ln w="9525">
            <a:noFill/>
          </a:ln>
        </p:spPr>
        <p:txBody>
          <a:bodyPr>
            <a:spAutoFit/>
          </a:bodyPr>
          <a:p>
            <a:pPr marL="285750" indent="-285750">
              <a:buFont typeface="Wingdings" panose="05000000000000000000" charset="0"/>
              <a:buChar char="Ø"/>
            </a:pPr>
            <a:r>
              <a:rPr lang="zh-CN" sz="1600" b="1">
                <a:solidFill>
                  <a:srgbClr val="6AE7FF"/>
                </a:solidFill>
                <a:ea typeface="黑体" panose="02010609060101010101" charset="-122"/>
              </a:rPr>
              <a:t>光固化（SLA）快速验证系统</a:t>
            </a:r>
            <a:endParaRPr lang="zh-CN" altLang="en-US" sz="1600" b="1">
              <a:solidFill>
                <a:srgbClr val="6AE7FF"/>
              </a:solidFill>
              <a:ea typeface="黑体" panose="02010609060101010101" charset="-122"/>
            </a:endParaRPr>
          </a:p>
        </p:txBody>
      </p:sp>
      <p:pic>
        <p:nvPicPr>
          <p:cNvPr id="16" name="图片 15"/>
          <p:cNvPicPr/>
          <p:nvPr/>
        </p:nvPicPr>
        <p:blipFill>
          <a:blip r:embed="rId2"/>
          <a:stretch>
            <a:fillRect/>
          </a:stretch>
        </p:blipFill>
        <p:spPr>
          <a:xfrm>
            <a:off x="319405" y="3606800"/>
            <a:ext cx="2047875" cy="1496695"/>
          </a:xfrm>
          <a:prstGeom prst="rect">
            <a:avLst/>
          </a:prstGeom>
          <a:noFill/>
          <a:ln w="9525">
            <a:noFill/>
          </a:ln>
        </p:spPr>
      </p:pic>
      <p:pic>
        <p:nvPicPr>
          <p:cNvPr id="122" name="图片 121"/>
          <p:cNvPicPr/>
          <p:nvPr/>
        </p:nvPicPr>
        <p:blipFill>
          <a:blip r:embed="rId3"/>
          <a:stretch>
            <a:fillRect/>
          </a:stretch>
        </p:blipFill>
        <p:spPr>
          <a:xfrm>
            <a:off x="319405" y="5254625"/>
            <a:ext cx="2047875" cy="1485900"/>
          </a:xfrm>
          <a:prstGeom prst="rect">
            <a:avLst/>
          </a:prstGeom>
          <a:noFill/>
          <a:ln w="9525">
            <a:noFill/>
          </a:ln>
        </p:spPr>
      </p:pic>
      <p:pic>
        <p:nvPicPr>
          <p:cNvPr id="123" name="图片 122"/>
          <p:cNvPicPr/>
          <p:nvPr/>
        </p:nvPicPr>
        <p:blipFill>
          <a:blip r:embed="rId4"/>
          <a:stretch>
            <a:fillRect/>
          </a:stretch>
        </p:blipFill>
        <p:spPr>
          <a:xfrm>
            <a:off x="2764155" y="3597910"/>
            <a:ext cx="2047875" cy="1504315"/>
          </a:xfrm>
          <a:prstGeom prst="rect">
            <a:avLst/>
          </a:prstGeom>
          <a:noFill/>
          <a:ln w="9525">
            <a:noFill/>
          </a:ln>
        </p:spPr>
      </p:pic>
      <p:pic>
        <p:nvPicPr>
          <p:cNvPr id="124" name="图片 123"/>
          <p:cNvPicPr/>
          <p:nvPr/>
        </p:nvPicPr>
        <p:blipFill>
          <a:blip r:embed="rId5"/>
          <a:stretch>
            <a:fillRect/>
          </a:stretch>
        </p:blipFill>
        <p:spPr>
          <a:xfrm>
            <a:off x="2764155" y="5254625"/>
            <a:ext cx="2047240" cy="1485900"/>
          </a:xfrm>
          <a:prstGeom prst="rect">
            <a:avLst/>
          </a:prstGeom>
          <a:noFill/>
          <a:ln w="9525">
            <a:noFill/>
          </a:ln>
        </p:spPr>
      </p:pic>
      <p:pic>
        <p:nvPicPr>
          <p:cNvPr id="125" name="图片 124"/>
          <p:cNvPicPr/>
          <p:nvPr/>
        </p:nvPicPr>
        <p:blipFill>
          <a:blip r:embed="rId6"/>
          <a:stretch>
            <a:fillRect/>
          </a:stretch>
        </p:blipFill>
        <p:spPr>
          <a:xfrm>
            <a:off x="5200015" y="3587750"/>
            <a:ext cx="1971675" cy="1504950"/>
          </a:xfrm>
          <a:prstGeom prst="rect">
            <a:avLst/>
          </a:prstGeom>
          <a:noFill/>
          <a:ln w="9525">
            <a:noFill/>
          </a:ln>
        </p:spPr>
      </p:pic>
      <p:pic>
        <p:nvPicPr>
          <p:cNvPr id="126" name="图片 125"/>
          <p:cNvPicPr/>
          <p:nvPr/>
        </p:nvPicPr>
        <p:blipFill>
          <a:blip r:embed="rId7"/>
          <a:stretch>
            <a:fillRect/>
          </a:stretch>
        </p:blipFill>
        <p:spPr>
          <a:xfrm>
            <a:off x="7562850" y="3606800"/>
            <a:ext cx="1971040" cy="1485900"/>
          </a:xfrm>
          <a:prstGeom prst="rect">
            <a:avLst/>
          </a:prstGeom>
          <a:noFill/>
          <a:ln w="9525">
            <a:noFill/>
          </a:ln>
        </p:spPr>
      </p:pic>
      <p:pic>
        <p:nvPicPr>
          <p:cNvPr id="127" name="图片 126"/>
          <p:cNvPicPr/>
          <p:nvPr/>
        </p:nvPicPr>
        <p:blipFill>
          <a:blip r:embed="rId8"/>
          <a:stretch>
            <a:fillRect/>
          </a:stretch>
        </p:blipFill>
        <p:spPr>
          <a:xfrm>
            <a:off x="5200015" y="5254625"/>
            <a:ext cx="1971675" cy="1485900"/>
          </a:xfrm>
          <a:prstGeom prst="rect">
            <a:avLst/>
          </a:prstGeom>
          <a:noFill/>
          <a:ln w="9525">
            <a:noFill/>
          </a:ln>
        </p:spPr>
      </p:pic>
      <p:pic>
        <p:nvPicPr>
          <p:cNvPr id="128" name="图片 127"/>
          <p:cNvPicPr/>
          <p:nvPr/>
        </p:nvPicPr>
        <p:blipFill>
          <a:blip r:embed="rId9"/>
          <a:stretch>
            <a:fillRect/>
          </a:stretch>
        </p:blipFill>
        <p:spPr>
          <a:xfrm>
            <a:off x="7562850" y="5245100"/>
            <a:ext cx="1971675" cy="1495425"/>
          </a:xfrm>
          <a:prstGeom prst="rect">
            <a:avLst/>
          </a:prstGeom>
          <a:noFill/>
          <a:ln w="9525">
            <a:noFill/>
          </a:ln>
        </p:spPr>
      </p:pic>
      <p:pic>
        <p:nvPicPr>
          <p:cNvPr id="129" name="图片 128"/>
          <p:cNvPicPr/>
          <p:nvPr/>
        </p:nvPicPr>
        <p:blipFill>
          <a:blip r:embed="rId10"/>
          <a:stretch>
            <a:fillRect/>
          </a:stretch>
        </p:blipFill>
        <p:spPr>
          <a:xfrm>
            <a:off x="9796145" y="3865245"/>
            <a:ext cx="2118995" cy="2227580"/>
          </a:xfrm>
          <a:prstGeom prst="rect">
            <a:avLst/>
          </a:prstGeom>
          <a:noFill/>
          <a:ln w="9525">
            <a:noFill/>
          </a:ln>
        </p:spPr>
      </p:pic>
      <p:sp>
        <p:nvSpPr>
          <p:cNvPr id="130" name="文本框 129"/>
          <p:cNvSpPr txBox="1"/>
          <p:nvPr/>
        </p:nvSpPr>
        <p:spPr>
          <a:xfrm>
            <a:off x="9796145" y="6092825"/>
            <a:ext cx="2395855" cy="521970"/>
          </a:xfrm>
          <a:prstGeom prst="rect">
            <a:avLst/>
          </a:prstGeom>
          <a:noFill/>
          <a:ln w="9525">
            <a:noFill/>
          </a:ln>
        </p:spPr>
        <p:txBody>
          <a:bodyPr wrap="square">
            <a:spAutoFit/>
          </a:bodyPr>
          <a:p>
            <a:pPr indent="0"/>
            <a:r>
              <a:rPr lang="en-US" sz="14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 </a:t>
            </a:r>
            <a:r>
              <a:rPr lang="zh-CN" sz="14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快速响应</a:t>
            </a:r>
            <a:r>
              <a:rPr lang="en-US" sz="14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3D</a:t>
            </a:r>
            <a:r>
              <a:rPr lang="zh-CN" sz="14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打印原型零件</a:t>
            </a:r>
            <a:endParaRPr lang="zh-CN" altLang="en-US" sz="14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8" name="图片 17" descr="6343cb131fe36a042ad7f192b6d5f64"/>
          <p:cNvPicPr>
            <a:picLocks noChangeAspect="1"/>
          </p:cNvPicPr>
          <p:nvPr/>
        </p:nvPicPr>
        <p:blipFill>
          <a:blip r:embed="rId11"/>
          <a:stretch>
            <a:fillRect/>
          </a:stretch>
        </p:blipFill>
        <p:spPr>
          <a:xfrm>
            <a:off x="10313035" y="233045"/>
            <a:ext cx="1727200" cy="82169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bldLst>
      <p:bldP spid="9"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319096"/>
            <a:ext cx="10614024" cy="609085"/>
            <a:chOff x="134488" y="670145"/>
            <a:chExt cx="8015148" cy="459948"/>
          </a:xfrm>
        </p:grpSpPr>
        <p:sp>
          <p:nvSpPr>
            <p:cNvPr id="3" name="TextBox 39"/>
            <p:cNvSpPr txBox="1"/>
            <p:nvPr/>
          </p:nvSpPr>
          <p:spPr>
            <a:xfrm>
              <a:off x="375664" y="689416"/>
              <a:ext cx="5174003" cy="440677"/>
            </a:xfrm>
            <a:prstGeom prst="rect">
              <a:avLst/>
            </a:prstGeom>
            <a:noFill/>
          </p:spPr>
          <p:txBody>
            <a:bodyPr wrap="none" rtlCol="0">
              <a:spAutoFit/>
            </a:bodyPr>
            <a:p>
              <a:pPr algn="l"/>
              <a:r>
                <a:rPr lang="zh-CN" altLang="en-US" sz="3200" b="1" dirty="0">
                  <a:solidFill>
                    <a:srgbClr val="10FBFE"/>
                  </a:solidFill>
                  <a:latin typeface="微软雅黑" panose="020B0503020204020204" pitchFamily="34" charset="-122"/>
                  <a:ea typeface="微软雅黑" panose="020B0503020204020204" pitchFamily="34" charset="-122"/>
                  <a:sym typeface="+mn-ea"/>
                </a:rPr>
                <a:t>源于航天精准研制的3D打印检测能力</a:t>
              </a:r>
              <a:endParaRPr lang="zh-CN" altLang="en-US" sz="3200" b="1" dirty="0">
                <a:solidFill>
                  <a:srgbClr val="10FBFE"/>
                </a:solidFill>
                <a:latin typeface="微软雅黑" panose="020B0503020204020204" pitchFamily="34" charset="-122"/>
                <a:ea typeface="微软雅黑" panose="020B0503020204020204" pitchFamily="34" charset="-122"/>
                <a:sym typeface="+mn-ea"/>
              </a:endParaRPr>
            </a:p>
          </p:txBody>
        </p:sp>
        <p:sp>
          <p:nvSpPr>
            <p:cNvPr id="4"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5"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cxnSp>
          <p:nvCxnSpPr>
            <p:cNvPr id="6" name="直接连接符 5"/>
            <p:cNvCxnSpPr/>
            <p:nvPr/>
          </p:nvCxnSpPr>
          <p:spPr>
            <a:xfrm>
              <a:off x="6009066" y="910137"/>
              <a:ext cx="214057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30" name="文本框 129"/>
          <p:cNvSpPr txBox="1"/>
          <p:nvPr/>
        </p:nvSpPr>
        <p:spPr>
          <a:xfrm>
            <a:off x="1896745" y="1116965"/>
            <a:ext cx="8398510" cy="1050925"/>
          </a:xfrm>
          <a:prstGeom prst="rect">
            <a:avLst/>
          </a:prstGeom>
          <a:noFill/>
          <a:ln w="9525">
            <a:noFill/>
          </a:ln>
        </p:spPr>
        <p:txBody>
          <a:bodyPr wrap="square">
            <a:spAutoFit/>
          </a:bodyPr>
          <a:p>
            <a:pPr indent="355600">
              <a:lnSpc>
                <a:spcPct val="130000"/>
              </a:lnSpc>
              <a:spcBef>
                <a:spcPts val="0"/>
              </a:spcBef>
              <a:spcAft>
                <a:spcPts val="0"/>
              </a:spcAft>
            </a:pPr>
            <a:r>
              <a:rPr lang="zh-CN" sz="1600" b="0">
                <a:solidFill>
                  <a:srgbClr val="6AE7FF"/>
                </a:solidFill>
                <a:ea typeface="黑体" panose="02010609060101010101" charset="-122"/>
              </a:rPr>
              <a:t>不仅拥有高质量的3D打印制造能力，也具备国家认证的精准检测能力，包括3D打印粉末、表面质量、内部质量、力学性能、尺寸精度、金相组织等成形性能检测，及振动试验、温度试验、冲击试验等环境适应性检测，为3D打印产品应用提供检测与评价。</a:t>
            </a:r>
            <a:endParaRPr lang="zh-CN" altLang="en-US" sz="1600" b="0">
              <a:solidFill>
                <a:srgbClr val="6AE7FF"/>
              </a:solidFill>
              <a:ea typeface="黑体" panose="02010609060101010101" charset="-122"/>
            </a:endParaRPr>
          </a:p>
        </p:txBody>
      </p:sp>
      <p:sp>
        <p:nvSpPr>
          <p:cNvPr id="7" name="文本框 6"/>
          <p:cNvSpPr txBox="1"/>
          <p:nvPr/>
        </p:nvSpPr>
        <p:spPr>
          <a:xfrm>
            <a:off x="182245" y="2632710"/>
            <a:ext cx="5080000" cy="368300"/>
          </a:xfrm>
          <a:prstGeom prst="rect">
            <a:avLst/>
          </a:prstGeom>
          <a:noFill/>
          <a:ln w="9525">
            <a:noFill/>
          </a:ln>
        </p:spPr>
        <p:txBody>
          <a:bodyPr>
            <a:spAutoFit/>
          </a:bodyPr>
          <a:p>
            <a:pPr marL="285750" indent="-285750">
              <a:buFont typeface="Wingdings" panose="05000000000000000000" charset="0"/>
              <a:buChar char="Ø"/>
            </a:pPr>
            <a:r>
              <a:rPr lang="zh-CN"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粉末检测能力：</a:t>
            </a:r>
            <a:endParaRPr lang="zh-CN" altLang="en-US"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31" name="图片 130"/>
          <p:cNvPicPr/>
          <p:nvPr/>
        </p:nvPicPr>
        <p:blipFill>
          <a:blip r:embed="rId1"/>
          <a:stretch>
            <a:fillRect/>
          </a:stretch>
        </p:blipFill>
        <p:spPr>
          <a:xfrm>
            <a:off x="2223135" y="2413000"/>
            <a:ext cx="2664460" cy="1753870"/>
          </a:xfrm>
          <a:prstGeom prst="rect">
            <a:avLst/>
          </a:prstGeom>
          <a:noFill/>
          <a:ln w="9525">
            <a:noFill/>
          </a:ln>
        </p:spPr>
      </p:pic>
      <p:pic>
        <p:nvPicPr>
          <p:cNvPr id="132" name="图片 131"/>
          <p:cNvPicPr/>
          <p:nvPr/>
        </p:nvPicPr>
        <p:blipFill>
          <a:blip r:embed="rId2"/>
          <a:stretch>
            <a:fillRect/>
          </a:stretch>
        </p:blipFill>
        <p:spPr>
          <a:xfrm>
            <a:off x="5520690" y="2425065"/>
            <a:ext cx="2664460" cy="1741805"/>
          </a:xfrm>
          <a:prstGeom prst="rect">
            <a:avLst/>
          </a:prstGeom>
          <a:noFill/>
          <a:ln w="9525">
            <a:noFill/>
          </a:ln>
        </p:spPr>
      </p:pic>
      <p:sp>
        <p:nvSpPr>
          <p:cNvPr id="133" name="文本框 132"/>
          <p:cNvSpPr txBox="1"/>
          <p:nvPr/>
        </p:nvSpPr>
        <p:spPr>
          <a:xfrm>
            <a:off x="3152140" y="10481945"/>
            <a:ext cx="5080000" cy="521970"/>
          </a:xfrm>
          <a:prstGeom prst="rect">
            <a:avLst/>
          </a:prstGeom>
          <a:noFill/>
          <a:ln w="9525">
            <a:noFill/>
          </a:ln>
        </p:spPr>
        <p:txBody>
          <a:bodyPr>
            <a:spAutoFit/>
          </a:bodyPr>
          <a:p>
            <a:pPr indent="0"/>
            <a:r>
              <a:rPr lang="en-US" sz="1400" b="0">
                <a:solidFill>
                  <a:srgbClr val="000000"/>
                </a:solidFill>
                <a:latin typeface="Arial" panose="020B0604020202020204" pitchFamily="34" charset="0"/>
              </a:rPr>
              <a:t>  </a:t>
            </a:r>
            <a:endParaRPr lang="zh-CN" altLang="en-US"/>
          </a:p>
        </p:txBody>
      </p:sp>
      <p:pic>
        <p:nvPicPr>
          <p:cNvPr id="9" name="图片 8"/>
          <p:cNvPicPr/>
          <p:nvPr/>
        </p:nvPicPr>
        <p:blipFill>
          <a:blip r:embed="rId3"/>
          <a:stretch>
            <a:fillRect/>
          </a:stretch>
        </p:blipFill>
        <p:spPr>
          <a:xfrm>
            <a:off x="8816340" y="2424430"/>
            <a:ext cx="2664460" cy="1742440"/>
          </a:xfrm>
          <a:prstGeom prst="rect">
            <a:avLst/>
          </a:prstGeom>
          <a:noFill/>
          <a:ln w="9525">
            <a:noFill/>
          </a:ln>
        </p:spPr>
      </p:pic>
      <p:sp>
        <p:nvSpPr>
          <p:cNvPr id="10" name="矩形 9"/>
          <p:cNvSpPr/>
          <p:nvPr/>
        </p:nvSpPr>
        <p:spPr>
          <a:xfrm>
            <a:off x="0" y="2413000"/>
            <a:ext cx="12192000" cy="2143125"/>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文本框 10"/>
          <p:cNvSpPr txBox="1"/>
          <p:nvPr/>
        </p:nvSpPr>
        <p:spPr>
          <a:xfrm>
            <a:off x="2651125" y="4166870"/>
            <a:ext cx="1808480" cy="337185"/>
          </a:xfrm>
          <a:prstGeom prst="rect">
            <a:avLst/>
          </a:prstGeom>
          <a:noFill/>
        </p:spPr>
        <p:txBody>
          <a:bodyPr wrap="none" rtlCol="0" anchor="t">
            <a:spAutoFit/>
          </a:bodyPr>
          <a:p>
            <a:r>
              <a:rPr lang="zh-CN"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rPr>
              <a:t>等离子发射光谱仪</a:t>
            </a:r>
            <a:r>
              <a:rPr lang="en-US"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rPr>
              <a:t> </a:t>
            </a:r>
            <a:endParaRPr lang="en-US" altLang="en-US"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2" name="文本框 11"/>
          <p:cNvSpPr txBox="1"/>
          <p:nvPr/>
        </p:nvSpPr>
        <p:spPr>
          <a:xfrm>
            <a:off x="6002020" y="4166870"/>
            <a:ext cx="1701165" cy="337185"/>
          </a:xfrm>
          <a:prstGeom prst="rect">
            <a:avLst/>
          </a:prstGeom>
          <a:noFill/>
        </p:spPr>
        <p:txBody>
          <a:bodyPr wrap="none" rtlCol="0" anchor="t">
            <a:spAutoFit/>
          </a:bodyPr>
          <a:p>
            <a:pPr algn="ctr"/>
            <a:r>
              <a:rPr lang="zh-CN"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rPr>
              <a:t>扫描电镜</a:t>
            </a:r>
            <a:r>
              <a:rPr lang="en-US"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rPr>
              <a:t>能谱仪</a:t>
            </a:r>
            <a:r>
              <a:rPr lang="en-US"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rPr>
              <a:t>  </a:t>
            </a:r>
            <a:endParaRPr lang="en-US" altLang="en-US"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3" name="文本框 12"/>
          <p:cNvSpPr txBox="1"/>
          <p:nvPr/>
        </p:nvSpPr>
        <p:spPr>
          <a:xfrm>
            <a:off x="9010333" y="4166870"/>
            <a:ext cx="2275205" cy="337185"/>
          </a:xfrm>
          <a:prstGeom prst="rect">
            <a:avLst/>
          </a:prstGeom>
          <a:noFill/>
        </p:spPr>
        <p:txBody>
          <a:bodyPr wrap="none" rtlCol="0" anchor="t">
            <a:spAutoFit/>
          </a:bodyPr>
          <a:p>
            <a:pPr indent="0" algn="ctr"/>
            <a:r>
              <a:rPr lang="en-US"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rPr>
              <a:t>粉末微观形貌检测结果</a:t>
            </a:r>
            <a:endParaRPr lang="zh-CN" altLang="en-US"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4" name="右箭头 13"/>
          <p:cNvSpPr/>
          <p:nvPr/>
        </p:nvSpPr>
        <p:spPr>
          <a:xfrm>
            <a:off x="768985" y="3224530"/>
            <a:ext cx="793750" cy="520700"/>
          </a:xfrm>
          <a:prstGeom prst="rightArrow">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右箭头 14"/>
          <p:cNvSpPr/>
          <p:nvPr/>
        </p:nvSpPr>
        <p:spPr>
          <a:xfrm>
            <a:off x="8295005" y="3143250"/>
            <a:ext cx="465455" cy="305435"/>
          </a:xfrm>
          <a:prstGeom prst="rightArrow">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文本框 15"/>
          <p:cNvSpPr txBox="1"/>
          <p:nvPr/>
        </p:nvSpPr>
        <p:spPr>
          <a:xfrm>
            <a:off x="182245" y="4934902"/>
            <a:ext cx="5080000" cy="368300"/>
          </a:xfrm>
          <a:prstGeom prst="rect">
            <a:avLst/>
          </a:prstGeom>
          <a:noFill/>
          <a:ln w="9525">
            <a:noFill/>
          </a:ln>
        </p:spPr>
        <p:txBody>
          <a:bodyPr>
            <a:spAutoFit/>
          </a:bodyPr>
          <a:p>
            <a:pPr marL="285750" indent="-285750">
              <a:buFont typeface="Wingdings" panose="05000000000000000000" charset="0"/>
              <a:buChar char="Ø"/>
            </a:pPr>
            <a:r>
              <a:rPr lang="zh-CN"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表面质量检测能力：</a:t>
            </a:r>
            <a:endParaRPr lang="zh-CN" altLang="en-US"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7" name="右箭头 16"/>
          <p:cNvSpPr/>
          <p:nvPr/>
        </p:nvSpPr>
        <p:spPr>
          <a:xfrm>
            <a:off x="768985" y="5678170"/>
            <a:ext cx="793750" cy="520700"/>
          </a:xfrm>
          <a:prstGeom prst="rightArrow">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8" name="Picture 3"/>
          <p:cNvPicPr>
            <a:picLocks noChangeAspect="1"/>
          </p:cNvPicPr>
          <p:nvPr/>
        </p:nvPicPr>
        <p:blipFill>
          <a:blip r:embed="rId4"/>
          <a:srcRect l="5016" t="21280" r="10400"/>
          <a:stretch>
            <a:fillRect/>
          </a:stretch>
        </p:blipFill>
        <p:spPr>
          <a:xfrm>
            <a:off x="3651250" y="4556125"/>
            <a:ext cx="2733675" cy="1870710"/>
          </a:xfrm>
          <a:prstGeom prst="rect">
            <a:avLst/>
          </a:prstGeom>
          <a:noFill/>
          <a:ln w="9525">
            <a:noFill/>
          </a:ln>
        </p:spPr>
      </p:pic>
      <p:sp>
        <p:nvSpPr>
          <p:cNvPr id="18" name="文本框 17"/>
          <p:cNvSpPr txBox="1"/>
          <p:nvPr/>
        </p:nvSpPr>
        <p:spPr>
          <a:xfrm>
            <a:off x="3899535" y="6478905"/>
            <a:ext cx="2306320" cy="337185"/>
          </a:xfrm>
          <a:prstGeom prst="rect">
            <a:avLst/>
          </a:prstGeom>
          <a:noFill/>
          <a:ln w="9525">
            <a:noFill/>
          </a:ln>
        </p:spPr>
        <p:txBody>
          <a:bodyPr wrap="square">
            <a:spAutoFit/>
          </a:bodyPr>
          <a:p>
            <a:pPr indent="0" algn="ctr"/>
            <a:r>
              <a:rPr lang="zh-CN" sz="1600" b="1">
                <a:solidFill>
                  <a:srgbClr val="6AE7FF"/>
                </a:solidFill>
                <a:latin typeface="微软雅黑" panose="020B0503020204020204" pitchFamily="34" charset="-122"/>
                <a:ea typeface="微软雅黑" panose="020B0503020204020204" pitchFamily="34" charset="-122"/>
              </a:rPr>
              <a:t>程控荧光磁粉探伤机</a:t>
            </a:r>
            <a:endParaRPr lang="zh-CN" altLang="en-US" sz="1600" b="1">
              <a:solidFill>
                <a:srgbClr val="6AE7FF"/>
              </a:solidFill>
              <a:latin typeface="微软雅黑" panose="020B0503020204020204" pitchFamily="34" charset="-122"/>
              <a:ea typeface="微软雅黑" panose="020B0503020204020204" pitchFamily="34" charset="-122"/>
            </a:endParaRPr>
          </a:p>
        </p:txBody>
      </p:sp>
      <p:pic>
        <p:nvPicPr>
          <p:cNvPr id="19" name="Picture 2"/>
          <p:cNvPicPr>
            <a:picLocks noChangeAspect="1"/>
          </p:cNvPicPr>
          <p:nvPr/>
        </p:nvPicPr>
        <p:blipFill>
          <a:blip r:embed="rId5"/>
          <a:srcRect l="2881" r="6815" b="2893"/>
          <a:stretch>
            <a:fillRect/>
          </a:stretch>
        </p:blipFill>
        <p:spPr>
          <a:xfrm>
            <a:off x="7779385" y="4556125"/>
            <a:ext cx="2726055" cy="1871345"/>
          </a:xfrm>
          <a:prstGeom prst="rect">
            <a:avLst/>
          </a:prstGeom>
          <a:noFill/>
          <a:ln w="9525">
            <a:noFill/>
          </a:ln>
        </p:spPr>
      </p:pic>
      <p:sp>
        <p:nvSpPr>
          <p:cNvPr id="20" name="文本框 19"/>
          <p:cNvSpPr txBox="1"/>
          <p:nvPr/>
        </p:nvSpPr>
        <p:spPr>
          <a:xfrm>
            <a:off x="7779385" y="6463030"/>
            <a:ext cx="2872740" cy="337185"/>
          </a:xfrm>
          <a:prstGeom prst="rect">
            <a:avLst/>
          </a:prstGeom>
          <a:noFill/>
          <a:ln w="9525">
            <a:noFill/>
          </a:ln>
        </p:spPr>
        <p:txBody>
          <a:bodyPr wrap="square">
            <a:spAutoFit/>
          </a:bodyPr>
          <a:p>
            <a:pPr indent="0" algn="ctr"/>
            <a:r>
              <a:rPr lang="en-US"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 </a:t>
            </a:r>
            <a:r>
              <a:rPr lang="zh-CN"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交直流磁粉探伤机</a:t>
            </a:r>
            <a:endParaRPr lang="zh-CN" altLang="en-US"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bldLst>
      <p:bldP spid="10"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1409700"/>
            <a:ext cx="12192000" cy="2494915"/>
          </a:xfrm>
          <a:prstGeom prst="rect">
            <a:avLst/>
          </a:prstGeom>
          <a:solidFill>
            <a:srgbClr val="6AE7FF">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endParaRPr>
          </a:p>
        </p:txBody>
      </p:sp>
      <p:grpSp>
        <p:nvGrpSpPr>
          <p:cNvPr id="2" name="组合 1"/>
          <p:cNvGrpSpPr/>
          <p:nvPr/>
        </p:nvGrpSpPr>
        <p:grpSpPr>
          <a:xfrm>
            <a:off x="1" y="319096"/>
            <a:ext cx="10614024" cy="609085"/>
            <a:chOff x="134488" y="670145"/>
            <a:chExt cx="8015148" cy="459948"/>
          </a:xfrm>
        </p:grpSpPr>
        <p:sp>
          <p:nvSpPr>
            <p:cNvPr id="3" name="TextBox 39"/>
            <p:cNvSpPr txBox="1"/>
            <p:nvPr/>
          </p:nvSpPr>
          <p:spPr>
            <a:xfrm>
              <a:off x="375664" y="689416"/>
              <a:ext cx="5355261" cy="440677"/>
            </a:xfrm>
            <a:prstGeom prst="rect">
              <a:avLst/>
            </a:prstGeom>
            <a:noFill/>
          </p:spPr>
          <p:txBody>
            <a:bodyPr wrap="none" rtlCol="0">
              <a:spAutoFit/>
            </a:bodyPr>
            <a:p>
              <a:pPr algn="l"/>
              <a:r>
                <a:rPr lang="zh-CN" altLang="en-US" sz="3200" b="1" dirty="0">
                  <a:solidFill>
                    <a:srgbClr val="10FBFE"/>
                  </a:solidFill>
                  <a:latin typeface="微软雅黑" panose="020B0503020204020204" pitchFamily="34" charset="-122"/>
                  <a:ea typeface="微软雅黑" panose="020B0503020204020204" pitchFamily="34" charset="-122"/>
                  <a:sym typeface="+mn-ea"/>
                </a:rPr>
                <a:t>源于航天快速响应研制的原型制造能力</a:t>
              </a:r>
              <a:endParaRPr lang="zh-CN" altLang="en-US" sz="3200" b="1" dirty="0">
                <a:solidFill>
                  <a:srgbClr val="10FBFE"/>
                </a:solidFill>
                <a:latin typeface="微软雅黑" panose="020B0503020204020204" pitchFamily="34" charset="-122"/>
                <a:ea typeface="微软雅黑" panose="020B0503020204020204" pitchFamily="34" charset="-122"/>
                <a:sym typeface="+mn-ea"/>
              </a:endParaRPr>
            </a:p>
          </p:txBody>
        </p:sp>
        <p:sp>
          <p:nvSpPr>
            <p:cNvPr id="4"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微软雅黑" panose="020B0503020204020204" pitchFamily="34" charset="-122"/>
                <a:ea typeface="微软雅黑" panose="020B0503020204020204" pitchFamily="34" charset="-122"/>
              </a:endParaRPr>
            </a:p>
          </p:txBody>
        </p:sp>
        <p:sp>
          <p:nvSpPr>
            <p:cNvPr id="5"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6009066" y="910137"/>
              <a:ext cx="214057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34" name="文本框 133"/>
          <p:cNvSpPr txBox="1"/>
          <p:nvPr/>
        </p:nvSpPr>
        <p:spPr>
          <a:xfrm>
            <a:off x="0" y="1652270"/>
            <a:ext cx="2297430" cy="368300"/>
          </a:xfrm>
          <a:prstGeom prst="rect">
            <a:avLst/>
          </a:prstGeom>
          <a:noFill/>
          <a:ln w="9525">
            <a:noFill/>
          </a:ln>
        </p:spPr>
        <p:txBody>
          <a:bodyPr wrap="square">
            <a:spAutoFit/>
          </a:bodyPr>
          <a:p>
            <a:pPr marL="285750" indent="-285750">
              <a:buFont typeface="Wingdings" panose="05000000000000000000" charset="0"/>
              <a:buChar char="Ø"/>
            </a:pPr>
            <a:r>
              <a:rPr lang="zh-CN"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内部质量检测：</a:t>
            </a:r>
            <a:endParaRPr lang="zh-CN" altLang="en-US"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35" name="图片 134"/>
          <p:cNvPicPr/>
          <p:nvPr/>
        </p:nvPicPr>
        <p:blipFill>
          <a:blip r:embed="rId1"/>
          <a:stretch>
            <a:fillRect/>
          </a:stretch>
        </p:blipFill>
        <p:spPr>
          <a:xfrm>
            <a:off x="2296795" y="1563370"/>
            <a:ext cx="2223770" cy="1970405"/>
          </a:xfrm>
          <a:prstGeom prst="rect">
            <a:avLst/>
          </a:prstGeom>
          <a:noFill/>
          <a:ln w="9525">
            <a:noFill/>
          </a:ln>
        </p:spPr>
      </p:pic>
      <p:pic>
        <p:nvPicPr>
          <p:cNvPr id="136" name="图片 135"/>
          <p:cNvPicPr/>
          <p:nvPr/>
        </p:nvPicPr>
        <p:blipFill>
          <a:blip r:embed="rId2"/>
          <a:stretch>
            <a:fillRect/>
          </a:stretch>
        </p:blipFill>
        <p:spPr>
          <a:xfrm>
            <a:off x="4935220" y="1563370"/>
            <a:ext cx="2321560" cy="1970405"/>
          </a:xfrm>
          <a:prstGeom prst="rect">
            <a:avLst/>
          </a:prstGeom>
          <a:noFill/>
          <a:ln w="9525">
            <a:noFill/>
          </a:ln>
        </p:spPr>
      </p:pic>
      <p:pic>
        <p:nvPicPr>
          <p:cNvPr id="137" name="图片 136"/>
          <p:cNvPicPr/>
          <p:nvPr/>
        </p:nvPicPr>
        <p:blipFill>
          <a:blip r:embed="rId3"/>
          <a:stretch>
            <a:fillRect/>
          </a:stretch>
        </p:blipFill>
        <p:spPr>
          <a:xfrm>
            <a:off x="7682230" y="1563370"/>
            <a:ext cx="2174240" cy="1970405"/>
          </a:xfrm>
          <a:prstGeom prst="rect">
            <a:avLst/>
          </a:prstGeom>
          <a:noFill/>
          <a:ln w="9525">
            <a:noFill/>
          </a:ln>
        </p:spPr>
      </p:pic>
      <p:pic>
        <p:nvPicPr>
          <p:cNvPr id="138" name="图片 137"/>
          <p:cNvPicPr/>
          <p:nvPr/>
        </p:nvPicPr>
        <p:blipFill>
          <a:blip r:embed="rId4"/>
          <a:stretch>
            <a:fillRect/>
          </a:stretch>
        </p:blipFill>
        <p:spPr>
          <a:xfrm>
            <a:off x="10469245" y="1563370"/>
            <a:ext cx="1410970" cy="1970405"/>
          </a:xfrm>
          <a:prstGeom prst="rect">
            <a:avLst/>
          </a:prstGeom>
          <a:noFill/>
          <a:ln w="9525">
            <a:noFill/>
          </a:ln>
        </p:spPr>
      </p:pic>
      <p:sp>
        <p:nvSpPr>
          <p:cNvPr id="10" name="文本框 9"/>
          <p:cNvSpPr txBox="1"/>
          <p:nvPr/>
        </p:nvSpPr>
        <p:spPr>
          <a:xfrm>
            <a:off x="2669540" y="3533775"/>
            <a:ext cx="1341120" cy="337185"/>
          </a:xfrm>
          <a:prstGeom prst="rect">
            <a:avLst/>
          </a:prstGeom>
          <a:noFill/>
        </p:spPr>
        <p:txBody>
          <a:bodyPr wrap="none" rtlCol="0" anchor="t">
            <a:spAutoFit/>
          </a:bodyPr>
          <a:p>
            <a:r>
              <a:rPr lang="en-US"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rPr>
              <a:t>X</a:t>
            </a:r>
            <a:r>
              <a:rPr lang="zh-CN"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rPr>
              <a:t>射线成像仪</a:t>
            </a:r>
            <a:r>
              <a:rPr lang="en-US"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rPr>
              <a:t> </a:t>
            </a:r>
            <a:endParaRPr lang="en-US" altLang="en-US"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1" name="文本框 10"/>
          <p:cNvSpPr txBox="1"/>
          <p:nvPr/>
        </p:nvSpPr>
        <p:spPr>
          <a:xfrm>
            <a:off x="5123815" y="3533775"/>
            <a:ext cx="1945005" cy="337185"/>
          </a:xfrm>
          <a:prstGeom prst="rect">
            <a:avLst/>
          </a:prstGeom>
          <a:noFill/>
        </p:spPr>
        <p:txBody>
          <a:bodyPr wrap="none" rtlCol="0" anchor="t">
            <a:spAutoFit/>
          </a:bodyPr>
          <a:p>
            <a:r>
              <a:rPr lang="zh-CN"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rPr>
              <a:t>超声</a:t>
            </a:r>
            <a:r>
              <a:rPr lang="en-US"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rPr>
              <a:t>C</a:t>
            </a:r>
            <a:r>
              <a:rPr lang="zh-CN"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rPr>
              <a:t>扫描检测系统</a:t>
            </a:r>
            <a:endParaRPr lang="zh-CN" altLang="en-US"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2" name="文本框 11"/>
          <p:cNvSpPr txBox="1"/>
          <p:nvPr/>
        </p:nvSpPr>
        <p:spPr>
          <a:xfrm>
            <a:off x="7933055" y="3533775"/>
            <a:ext cx="1680210" cy="337185"/>
          </a:xfrm>
          <a:prstGeom prst="rect">
            <a:avLst/>
          </a:prstGeom>
          <a:noFill/>
        </p:spPr>
        <p:txBody>
          <a:bodyPr wrap="none" rtlCol="0" anchor="t">
            <a:spAutoFit/>
          </a:bodyPr>
          <a:p>
            <a:r>
              <a:rPr lang="zh-CN"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rPr>
              <a:t>高精度工业</a:t>
            </a:r>
            <a:r>
              <a:rPr lang="en-US"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rPr>
              <a:t>CT</a:t>
            </a:r>
            <a:r>
              <a:rPr lang="zh-CN"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rPr>
              <a:t>机</a:t>
            </a:r>
            <a:endParaRPr lang="zh-CN" altLang="en-US"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3" name="文本框 12"/>
          <p:cNvSpPr txBox="1"/>
          <p:nvPr/>
        </p:nvSpPr>
        <p:spPr>
          <a:xfrm>
            <a:off x="10137140" y="3536315"/>
            <a:ext cx="1875155" cy="337185"/>
          </a:xfrm>
          <a:prstGeom prst="rect">
            <a:avLst/>
          </a:prstGeom>
          <a:noFill/>
        </p:spPr>
        <p:txBody>
          <a:bodyPr wrap="none" rtlCol="0" anchor="t">
            <a:spAutoFit/>
          </a:bodyPr>
          <a:p>
            <a:pPr indent="0"/>
            <a:r>
              <a:rPr lang="en-US"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rPr>
              <a:t>内部质量检测结果</a:t>
            </a:r>
            <a:endParaRPr lang="zh-CN" altLang="en-US"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4" name="右箭头 13"/>
          <p:cNvSpPr/>
          <p:nvPr/>
        </p:nvSpPr>
        <p:spPr>
          <a:xfrm>
            <a:off x="9984740" y="2542540"/>
            <a:ext cx="355600" cy="228600"/>
          </a:xfrm>
          <a:prstGeom prst="rightArrow">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endParaRPr>
          </a:p>
        </p:txBody>
      </p:sp>
      <p:sp>
        <p:nvSpPr>
          <p:cNvPr id="15" name="右箭头 14"/>
          <p:cNvSpPr/>
          <p:nvPr/>
        </p:nvSpPr>
        <p:spPr>
          <a:xfrm>
            <a:off x="675640" y="2437130"/>
            <a:ext cx="685165" cy="440690"/>
          </a:xfrm>
          <a:prstGeom prst="rightArrow">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endParaRPr>
          </a:p>
        </p:txBody>
      </p:sp>
      <p:sp>
        <p:nvSpPr>
          <p:cNvPr id="16" name="矩形 15"/>
          <p:cNvSpPr/>
          <p:nvPr/>
        </p:nvSpPr>
        <p:spPr>
          <a:xfrm>
            <a:off x="0" y="4215130"/>
            <a:ext cx="12192000" cy="2494915"/>
          </a:xfrm>
          <a:prstGeom prst="rect">
            <a:avLst/>
          </a:prstGeom>
          <a:solidFill>
            <a:srgbClr val="6AE7FF">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endParaRPr>
          </a:p>
        </p:txBody>
      </p:sp>
      <p:sp>
        <p:nvSpPr>
          <p:cNvPr id="17" name="文本框 16"/>
          <p:cNvSpPr txBox="1"/>
          <p:nvPr/>
        </p:nvSpPr>
        <p:spPr>
          <a:xfrm>
            <a:off x="0" y="4445000"/>
            <a:ext cx="2297430" cy="368300"/>
          </a:xfrm>
          <a:prstGeom prst="rect">
            <a:avLst/>
          </a:prstGeom>
          <a:noFill/>
          <a:ln w="9525">
            <a:noFill/>
          </a:ln>
        </p:spPr>
        <p:txBody>
          <a:bodyPr wrap="square">
            <a:spAutoFit/>
          </a:bodyPr>
          <a:p>
            <a:pPr marL="285750" indent="-285750">
              <a:buFont typeface="Wingdings" panose="05000000000000000000" charset="0"/>
              <a:buChar char="Ø"/>
            </a:pPr>
            <a:r>
              <a:rPr lang="zh-CN"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力学性能检测：</a:t>
            </a:r>
            <a:endParaRPr lang="zh-CN"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8" name="右箭头 17"/>
          <p:cNvSpPr/>
          <p:nvPr/>
        </p:nvSpPr>
        <p:spPr>
          <a:xfrm>
            <a:off x="586740" y="5241925"/>
            <a:ext cx="685165" cy="440690"/>
          </a:xfrm>
          <a:prstGeom prst="rightArrow">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endParaRPr>
          </a:p>
        </p:txBody>
      </p:sp>
      <p:pic>
        <p:nvPicPr>
          <p:cNvPr id="7" name="Picture 2" descr="说明: 图片4"/>
          <p:cNvPicPr>
            <a:picLocks noChangeAspect="1"/>
          </p:cNvPicPr>
          <p:nvPr/>
        </p:nvPicPr>
        <p:blipFill>
          <a:blip r:embed="rId5"/>
          <a:stretch>
            <a:fillRect/>
          </a:stretch>
        </p:blipFill>
        <p:spPr>
          <a:xfrm>
            <a:off x="2296795" y="4215130"/>
            <a:ext cx="2223770" cy="2127250"/>
          </a:xfrm>
          <a:prstGeom prst="rect">
            <a:avLst/>
          </a:prstGeom>
          <a:noFill/>
          <a:ln w="9525">
            <a:noFill/>
          </a:ln>
        </p:spPr>
      </p:pic>
      <p:pic>
        <p:nvPicPr>
          <p:cNvPr id="8" name="Picture 3" descr="说明: IMG_7922"/>
          <p:cNvPicPr>
            <a:picLocks noChangeAspect="1"/>
          </p:cNvPicPr>
          <p:nvPr/>
        </p:nvPicPr>
        <p:blipFill>
          <a:blip r:embed="rId6"/>
          <a:srcRect l="17900" r="9111"/>
          <a:stretch>
            <a:fillRect/>
          </a:stretch>
        </p:blipFill>
        <p:spPr>
          <a:xfrm>
            <a:off x="4935220" y="4215130"/>
            <a:ext cx="2320925" cy="2127250"/>
          </a:xfrm>
          <a:prstGeom prst="rect">
            <a:avLst/>
          </a:prstGeom>
          <a:noFill/>
          <a:ln w="9525">
            <a:noFill/>
          </a:ln>
        </p:spPr>
      </p:pic>
      <p:pic>
        <p:nvPicPr>
          <p:cNvPr id="19" name="Picture 4"/>
          <p:cNvPicPr>
            <a:picLocks noChangeAspect="1"/>
          </p:cNvPicPr>
          <p:nvPr/>
        </p:nvPicPr>
        <p:blipFill>
          <a:blip r:embed="rId7"/>
          <a:stretch>
            <a:fillRect/>
          </a:stretch>
        </p:blipFill>
        <p:spPr>
          <a:xfrm>
            <a:off x="7682230" y="4215130"/>
            <a:ext cx="2174240" cy="2127885"/>
          </a:xfrm>
          <a:prstGeom prst="rect">
            <a:avLst/>
          </a:prstGeom>
          <a:noFill/>
          <a:ln w="9525">
            <a:noFill/>
          </a:ln>
        </p:spPr>
      </p:pic>
      <p:sp>
        <p:nvSpPr>
          <p:cNvPr id="20" name="文本框 19"/>
          <p:cNvSpPr txBox="1"/>
          <p:nvPr/>
        </p:nvSpPr>
        <p:spPr>
          <a:xfrm>
            <a:off x="2448560" y="6341745"/>
            <a:ext cx="1614170" cy="337185"/>
          </a:xfrm>
          <a:prstGeom prst="rect">
            <a:avLst/>
          </a:prstGeom>
          <a:noFill/>
        </p:spPr>
        <p:txBody>
          <a:bodyPr wrap="none" rtlCol="0" anchor="t">
            <a:spAutoFit/>
          </a:bodyPr>
          <a:p>
            <a:r>
              <a:rPr lang="zh-CN"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rPr>
              <a:t>电子万能试验机</a:t>
            </a:r>
            <a:r>
              <a:rPr lang="en-US"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rPr>
              <a:t> </a:t>
            </a:r>
            <a:endParaRPr lang="en-US" altLang="en-US"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21" name="文本框 20"/>
          <p:cNvSpPr txBox="1"/>
          <p:nvPr/>
        </p:nvSpPr>
        <p:spPr>
          <a:xfrm>
            <a:off x="5432425" y="6343015"/>
            <a:ext cx="1205230" cy="337185"/>
          </a:xfrm>
          <a:prstGeom prst="rect">
            <a:avLst/>
          </a:prstGeom>
          <a:noFill/>
        </p:spPr>
        <p:txBody>
          <a:bodyPr wrap="none" rtlCol="0" anchor="t">
            <a:spAutoFit/>
          </a:bodyPr>
          <a:p>
            <a:r>
              <a:rPr lang="zh-CN"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rPr>
              <a:t>金相显微镜</a:t>
            </a:r>
            <a:r>
              <a:rPr lang="en-US"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rPr>
              <a:t>     </a:t>
            </a:r>
            <a:endParaRPr lang="en-US" altLang="en-US"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22" name="文本框 21"/>
          <p:cNvSpPr txBox="1"/>
          <p:nvPr/>
        </p:nvSpPr>
        <p:spPr>
          <a:xfrm>
            <a:off x="7835583" y="6343015"/>
            <a:ext cx="1875155" cy="337185"/>
          </a:xfrm>
          <a:prstGeom prst="rect">
            <a:avLst/>
          </a:prstGeom>
          <a:noFill/>
        </p:spPr>
        <p:txBody>
          <a:bodyPr wrap="none" rtlCol="0" anchor="t">
            <a:spAutoFit/>
          </a:bodyPr>
          <a:p>
            <a:pPr indent="0" algn="ctr"/>
            <a:r>
              <a:rPr lang="en-US"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rPr>
              <a:t>显微组织检测结果</a:t>
            </a:r>
            <a:endParaRPr lang="zh-CN" altLang="en-US"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23" name="图片 22" descr="6343cb131fe36a042ad7f192b6d5f64"/>
          <p:cNvPicPr>
            <a:picLocks noChangeAspect="1"/>
          </p:cNvPicPr>
          <p:nvPr/>
        </p:nvPicPr>
        <p:blipFill>
          <a:blip r:embed="rId8"/>
          <a:stretch>
            <a:fillRect/>
          </a:stretch>
        </p:blipFill>
        <p:spPr>
          <a:xfrm>
            <a:off x="10313035" y="233045"/>
            <a:ext cx="1727200" cy="82169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bldLst>
      <p:bldP spid="9" grpId="0" bldLvl="0" animBg="1"/>
      <p:bldP spid="16"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1409700"/>
            <a:ext cx="12192000" cy="2494915"/>
          </a:xfrm>
          <a:prstGeom prst="rect">
            <a:avLst/>
          </a:prstGeom>
          <a:solidFill>
            <a:srgbClr val="6AE7FF">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endParaRPr>
          </a:p>
        </p:txBody>
      </p:sp>
      <p:grpSp>
        <p:nvGrpSpPr>
          <p:cNvPr id="2" name="组合 1"/>
          <p:cNvGrpSpPr/>
          <p:nvPr/>
        </p:nvGrpSpPr>
        <p:grpSpPr>
          <a:xfrm>
            <a:off x="1" y="319096"/>
            <a:ext cx="10614024" cy="609085"/>
            <a:chOff x="134488" y="670145"/>
            <a:chExt cx="8015148" cy="459948"/>
          </a:xfrm>
        </p:grpSpPr>
        <p:sp>
          <p:nvSpPr>
            <p:cNvPr id="3" name="TextBox 39"/>
            <p:cNvSpPr txBox="1"/>
            <p:nvPr/>
          </p:nvSpPr>
          <p:spPr>
            <a:xfrm>
              <a:off x="375664" y="689416"/>
              <a:ext cx="5355261" cy="440677"/>
            </a:xfrm>
            <a:prstGeom prst="rect">
              <a:avLst/>
            </a:prstGeom>
            <a:noFill/>
          </p:spPr>
          <p:txBody>
            <a:bodyPr wrap="none" rtlCol="0">
              <a:spAutoFit/>
            </a:bodyPr>
            <a:p>
              <a:pPr algn="l"/>
              <a:r>
                <a:rPr lang="zh-CN" altLang="en-US" sz="3200" b="1" dirty="0">
                  <a:solidFill>
                    <a:srgbClr val="10FBFE"/>
                  </a:solidFill>
                  <a:latin typeface="微软雅黑" panose="020B0503020204020204" pitchFamily="34" charset="-122"/>
                  <a:ea typeface="微软雅黑" panose="020B0503020204020204" pitchFamily="34" charset="-122"/>
                  <a:sym typeface="+mn-ea"/>
                </a:rPr>
                <a:t>源于航天快速响应研制的原型制造能力</a:t>
              </a:r>
              <a:endParaRPr lang="zh-CN" altLang="en-US" sz="3200" b="1" dirty="0">
                <a:solidFill>
                  <a:srgbClr val="10FBFE"/>
                </a:solidFill>
                <a:latin typeface="微软雅黑" panose="020B0503020204020204" pitchFamily="34" charset="-122"/>
                <a:ea typeface="微软雅黑" panose="020B0503020204020204" pitchFamily="34" charset="-122"/>
                <a:sym typeface="+mn-ea"/>
              </a:endParaRPr>
            </a:p>
          </p:txBody>
        </p:sp>
        <p:sp>
          <p:nvSpPr>
            <p:cNvPr id="4"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微软雅黑" panose="020B0503020204020204" pitchFamily="34" charset="-122"/>
                <a:ea typeface="微软雅黑" panose="020B0503020204020204" pitchFamily="34" charset="-122"/>
              </a:endParaRPr>
            </a:p>
          </p:txBody>
        </p:sp>
        <p:sp>
          <p:nvSpPr>
            <p:cNvPr id="5"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6009066" y="910137"/>
              <a:ext cx="214057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34" name="文本框 133"/>
          <p:cNvSpPr txBox="1"/>
          <p:nvPr/>
        </p:nvSpPr>
        <p:spPr>
          <a:xfrm>
            <a:off x="0" y="1652270"/>
            <a:ext cx="2297430" cy="368300"/>
          </a:xfrm>
          <a:prstGeom prst="rect">
            <a:avLst/>
          </a:prstGeom>
          <a:noFill/>
          <a:ln w="9525">
            <a:noFill/>
          </a:ln>
        </p:spPr>
        <p:txBody>
          <a:bodyPr wrap="square">
            <a:spAutoFit/>
          </a:bodyPr>
          <a:p>
            <a:pPr marL="285750" indent="-285750">
              <a:buFont typeface="Wingdings" panose="05000000000000000000" charset="0"/>
              <a:buChar char="Ø"/>
            </a:pPr>
            <a:r>
              <a:rPr lang="zh-CN"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尺寸精度检测 </a:t>
            </a:r>
            <a:r>
              <a:rPr lang="en-US" altLang="zh-CN"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 name="文本框 9"/>
          <p:cNvSpPr txBox="1"/>
          <p:nvPr/>
        </p:nvSpPr>
        <p:spPr>
          <a:xfrm>
            <a:off x="2669540" y="3533775"/>
            <a:ext cx="1198880" cy="337185"/>
          </a:xfrm>
          <a:prstGeom prst="rect">
            <a:avLst/>
          </a:prstGeom>
          <a:noFill/>
        </p:spPr>
        <p:txBody>
          <a:bodyPr wrap="none" rtlCol="0" anchor="t">
            <a:spAutoFit/>
          </a:bodyPr>
          <a:p>
            <a:r>
              <a:rPr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rPr>
              <a:t>三维坐标仪</a:t>
            </a:r>
            <a:endParaRPr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1" name="文本框 10"/>
          <p:cNvSpPr txBox="1"/>
          <p:nvPr/>
        </p:nvSpPr>
        <p:spPr>
          <a:xfrm>
            <a:off x="5123815" y="3533775"/>
            <a:ext cx="1808480" cy="337185"/>
          </a:xfrm>
          <a:prstGeom prst="rect">
            <a:avLst/>
          </a:prstGeom>
          <a:noFill/>
        </p:spPr>
        <p:txBody>
          <a:bodyPr wrap="none" rtlCol="0" anchor="t">
            <a:spAutoFit/>
          </a:bodyPr>
          <a:p>
            <a:r>
              <a:rPr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rPr>
              <a:t>高精度三维扫描仪</a:t>
            </a:r>
            <a:endParaRPr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2" name="文本框 11"/>
          <p:cNvSpPr txBox="1"/>
          <p:nvPr/>
        </p:nvSpPr>
        <p:spPr>
          <a:xfrm>
            <a:off x="7842250" y="3533775"/>
            <a:ext cx="1868805" cy="337185"/>
          </a:xfrm>
          <a:prstGeom prst="rect">
            <a:avLst/>
          </a:prstGeom>
          <a:noFill/>
        </p:spPr>
        <p:txBody>
          <a:bodyPr wrap="none" rtlCol="0" anchor="t">
            <a:spAutoFit/>
          </a:bodyPr>
          <a:p>
            <a:r>
              <a:rPr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rPr>
              <a:t> 尺寸精度检测结果</a:t>
            </a:r>
            <a:endParaRPr lang="zh-CN" altLang="en-US"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4" name="右箭头 13"/>
          <p:cNvSpPr/>
          <p:nvPr/>
        </p:nvSpPr>
        <p:spPr>
          <a:xfrm>
            <a:off x="7326630" y="2359025"/>
            <a:ext cx="355600" cy="228600"/>
          </a:xfrm>
          <a:prstGeom prst="rightArrow">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endParaRPr>
          </a:p>
        </p:txBody>
      </p:sp>
      <p:sp>
        <p:nvSpPr>
          <p:cNvPr id="15" name="右箭头 14"/>
          <p:cNvSpPr/>
          <p:nvPr/>
        </p:nvSpPr>
        <p:spPr>
          <a:xfrm>
            <a:off x="675640" y="2437130"/>
            <a:ext cx="685165" cy="440690"/>
          </a:xfrm>
          <a:prstGeom prst="rightArrow">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endParaRPr>
          </a:p>
        </p:txBody>
      </p:sp>
      <p:sp>
        <p:nvSpPr>
          <p:cNvPr id="16" name="矩形 15"/>
          <p:cNvSpPr/>
          <p:nvPr/>
        </p:nvSpPr>
        <p:spPr>
          <a:xfrm>
            <a:off x="0" y="4215130"/>
            <a:ext cx="12192000" cy="2494915"/>
          </a:xfrm>
          <a:prstGeom prst="rect">
            <a:avLst/>
          </a:prstGeom>
          <a:solidFill>
            <a:srgbClr val="6AE7FF">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endParaRPr>
          </a:p>
        </p:txBody>
      </p:sp>
      <p:sp>
        <p:nvSpPr>
          <p:cNvPr id="17" name="文本框 16"/>
          <p:cNvSpPr txBox="1"/>
          <p:nvPr/>
        </p:nvSpPr>
        <p:spPr>
          <a:xfrm>
            <a:off x="0" y="4445000"/>
            <a:ext cx="2297430" cy="368300"/>
          </a:xfrm>
          <a:prstGeom prst="rect">
            <a:avLst/>
          </a:prstGeom>
          <a:noFill/>
          <a:ln w="9525">
            <a:noFill/>
          </a:ln>
        </p:spPr>
        <p:txBody>
          <a:bodyPr wrap="square">
            <a:spAutoFit/>
          </a:bodyPr>
          <a:p>
            <a:pPr marL="285750" indent="-285750">
              <a:buFont typeface="Wingdings" panose="05000000000000000000" charset="0"/>
              <a:buChar char="Ø"/>
            </a:pPr>
            <a:r>
              <a:rPr lang="zh-CN"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环境适应性检测：</a:t>
            </a:r>
            <a:endParaRPr lang="zh-CN"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8" name="右箭头 17"/>
          <p:cNvSpPr/>
          <p:nvPr/>
        </p:nvSpPr>
        <p:spPr>
          <a:xfrm>
            <a:off x="586740" y="5241925"/>
            <a:ext cx="685165" cy="440690"/>
          </a:xfrm>
          <a:prstGeom prst="rightArrow">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endParaRPr>
          </a:p>
        </p:txBody>
      </p:sp>
      <p:sp>
        <p:nvSpPr>
          <p:cNvPr id="20" name="文本框 19"/>
          <p:cNvSpPr txBox="1"/>
          <p:nvPr/>
        </p:nvSpPr>
        <p:spPr>
          <a:xfrm>
            <a:off x="2911475" y="6341110"/>
            <a:ext cx="995680" cy="337185"/>
          </a:xfrm>
          <a:prstGeom prst="rect">
            <a:avLst/>
          </a:prstGeom>
          <a:noFill/>
        </p:spPr>
        <p:txBody>
          <a:bodyPr wrap="none" rtlCol="0" anchor="t">
            <a:spAutoFit/>
          </a:bodyPr>
          <a:p>
            <a:pPr algn="l"/>
            <a:r>
              <a:rPr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rPr>
              <a:t>振动试验</a:t>
            </a:r>
            <a:endParaRPr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21" name="文本框 20"/>
          <p:cNvSpPr txBox="1"/>
          <p:nvPr/>
        </p:nvSpPr>
        <p:spPr>
          <a:xfrm>
            <a:off x="5499735" y="6343015"/>
            <a:ext cx="1056005" cy="337185"/>
          </a:xfrm>
          <a:prstGeom prst="rect">
            <a:avLst/>
          </a:prstGeom>
          <a:noFill/>
        </p:spPr>
        <p:txBody>
          <a:bodyPr wrap="none" rtlCol="0" anchor="t">
            <a:spAutoFit/>
          </a:bodyPr>
          <a:p>
            <a:pPr algn="l"/>
            <a:r>
              <a:rPr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rPr>
              <a:t> 温度试验</a:t>
            </a:r>
            <a:endParaRPr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22" name="文本框 21"/>
          <p:cNvSpPr txBox="1"/>
          <p:nvPr/>
        </p:nvSpPr>
        <p:spPr>
          <a:xfrm>
            <a:off x="8001001" y="6341110"/>
            <a:ext cx="995680" cy="337185"/>
          </a:xfrm>
          <a:prstGeom prst="rect">
            <a:avLst/>
          </a:prstGeom>
          <a:noFill/>
        </p:spPr>
        <p:txBody>
          <a:bodyPr wrap="none" rtlCol="0" anchor="t">
            <a:spAutoFit/>
          </a:bodyPr>
          <a:p>
            <a:pPr indent="0" algn="ctr"/>
            <a:r>
              <a:rPr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rPr>
              <a:t>冲击试验</a:t>
            </a:r>
            <a:endParaRPr lang="zh-CN" altLang="en-US"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7" name="图片 1"/>
          <p:cNvPicPr>
            <a:picLocks noChangeAspect="1"/>
          </p:cNvPicPr>
          <p:nvPr/>
        </p:nvPicPr>
        <p:blipFill>
          <a:blip r:embed="rId1"/>
          <a:srcRect b="8681"/>
          <a:stretch>
            <a:fillRect/>
          </a:stretch>
        </p:blipFill>
        <p:spPr>
          <a:xfrm>
            <a:off x="2297430" y="1363345"/>
            <a:ext cx="2223135" cy="2172970"/>
          </a:xfrm>
          <a:prstGeom prst="rect">
            <a:avLst/>
          </a:prstGeom>
          <a:noFill/>
          <a:ln w="9525">
            <a:noFill/>
          </a:ln>
        </p:spPr>
      </p:pic>
      <p:pic>
        <p:nvPicPr>
          <p:cNvPr id="8" name="图片 -2147482554" descr="steinbichler-comet-6-slide-2"/>
          <p:cNvPicPr>
            <a:picLocks noChangeAspect="1"/>
          </p:cNvPicPr>
          <p:nvPr/>
        </p:nvPicPr>
        <p:blipFill>
          <a:blip r:embed="rId2"/>
          <a:srcRect l="7657" t="1468" r="7069" b="7339"/>
          <a:stretch>
            <a:fillRect/>
          </a:stretch>
        </p:blipFill>
        <p:spPr>
          <a:xfrm>
            <a:off x="4935220" y="1409700"/>
            <a:ext cx="2320925" cy="2126615"/>
          </a:xfrm>
          <a:prstGeom prst="rect">
            <a:avLst/>
          </a:prstGeom>
          <a:noFill/>
          <a:ln w="9525">
            <a:noFill/>
          </a:ln>
        </p:spPr>
      </p:pic>
      <p:pic>
        <p:nvPicPr>
          <p:cNvPr id="13" name="图片 1"/>
          <p:cNvPicPr>
            <a:picLocks noChangeAspect="1"/>
          </p:cNvPicPr>
          <p:nvPr/>
        </p:nvPicPr>
        <p:blipFill>
          <a:blip r:embed="rId3"/>
          <a:stretch>
            <a:fillRect/>
          </a:stretch>
        </p:blipFill>
        <p:spPr>
          <a:xfrm>
            <a:off x="7682230" y="1409700"/>
            <a:ext cx="2174240" cy="2124075"/>
          </a:xfrm>
          <a:prstGeom prst="rect">
            <a:avLst/>
          </a:prstGeom>
          <a:noFill/>
          <a:ln w="9525">
            <a:noFill/>
          </a:ln>
        </p:spPr>
      </p:pic>
      <p:pic>
        <p:nvPicPr>
          <p:cNvPr id="19" name="Picture 3"/>
          <p:cNvPicPr>
            <a:picLocks noChangeAspect="1"/>
          </p:cNvPicPr>
          <p:nvPr/>
        </p:nvPicPr>
        <p:blipFill>
          <a:blip r:embed="rId4"/>
          <a:stretch>
            <a:fillRect/>
          </a:stretch>
        </p:blipFill>
        <p:spPr>
          <a:xfrm>
            <a:off x="2296795" y="4215130"/>
            <a:ext cx="2223770" cy="2127250"/>
          </a:xfrm>
          <a:prstGeom prst="rect">
            <a:avLst/>
          </a:prstGeom>
          <a:noFill/>
          <a:ln w="9525">
            <a:noFill/>
          </a:ln>
        </p:spPr>
      </p:pic>
      <p:pic>
        <p:nvPicPr>
          <p:cNvPr id="23" name="Picture 6"/>
          <p:cNvPicPr>
            <a:picLocks noChangeAspect="1"/>
          </p:cNvPicPr>
          <p:nvPr/>
        </p:nvPicPr>
        <p:blipFill>
          <a:blip r:embed="rId5"/>
          <a:stretch>
            <a:fillRect/>
          </a:stretch>
        </p:blipFill>
        <p:spPr>
          <a:xfrm>
            <a:off x="4766310" y="4215130"/>
            <a:ext cx="2398395" cy="2125980"/>
          </a:xfrm>
          <a:prstGeom prst="rect">
            <a:avLst/>
          </a:prstGeom>
          <a:noFill/>
          <a:ln w="9525">
            <a:noFill/>
          </a:ln>
        </p:spPr>
      </p:pic>
      <p:pic>
        <p:nvPicPr>
          <p:cNvPr id="24" name="Picture 5"/>
          <p:cNvPicPr>
            <a:picLocks noChangeAspect="1"/>
          </p:cNvPicPr>
          <p:nvPr/>
        </p:nvPicPr>
        <p:blipFill>
          <a:blip r:embed="rId6"/>
          <a:srcRect l="28326"/>
          <a:stretch>
            <a:fillRect/>
          </a:stretch>
        </p:blipFill>
        <p:spPr>
          <a:xfrm>
            <a:off x="7411085" y="4217035"/>
            <a:ext cx="2174875" cy="2126615"/>
          </a:xfrm>
          <a:prstGeom prst="rect">
            <a:avLst/>
          </a:prstGeom>
          <a:noFill/>
          <a:ln w="9525">
            <a:noFill/>
          </a:ln>
        </p:spPr>
      </p:pic>
      <p:pic>
        <p:nvPicPr>
          <p:cNvPr id="25" name="图片 -2147482523"/>
          <p:cNvPicPr>
            <a:picLocks noChangeAspect="1"/>
          </p:cNvPicPr>
          <p:nvPr/>
        </p:nvPicPr>
        <p:blipFill>
          <a:blip r:embed="rId7"/>
          <a:stretch>
            <a:fillRect/>
          </a:stretch>
        </p:blipFill>
        <p:spPr>
          <a:xfrm>
            <a:off x="9856470" y="4215130"/>
            <a:ext cx="2174875" cy="2127885"/>
          </a:xfrm>
          <a:prstGeom prst="rect">
            <a:avLst/>
          </a:prstGeom>
          <a:noFill/>
          <a:ln w="9525">
            <a:noFill/>
          </a:ln>
        </p:spPr>
      </p:pic>
      <p:sp>
        <p:nvSpPr>
          <p:cNvPr id="26" name="文本框 25"/>
          <p:cNvSpPr txBox="1"/>
          <p:nvPr/>
        </p:nvSpPr>
        <p:spPr>
          <a:xfrm>
            <a:off x="10198100" y="6343650"/>
            <a:ext cx="1490980" cy="337185"/>
          </a:xfrm>
          <a:prstGeom prst="rect">
            <a:avLst/>
          </a:prstGeom>
          <a:noFill/>
        </p:spPr>
        <p:txBody>
          <a:bodyPr wrap="none" rtlCol="0" anchor="t">
            <a:spAutoFit/>
          </a:bodyPr>
          <a:p>
            <a:pPr indent="0" algn="ctr"/>
            <a:r>
              <a:rPr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rPr>
              <a:t>力-热耦合试验</a:t>
            </a:r>
            <a:endParaRPr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27" name="图片 26" descr="6343cb131fe36a042ad7f192b6d5f64"/>
          <p:cNvPicPr>
            <a:picLocks noChangeAspect="1"/>
          </p:cNvPicPr>
          <p:nvPr/>
        </p:nvPicPr>
        <p:blipFill>
          <a:blip r:embed="rId8"/>
          <a:stretch>
            <a:fillRect/>
          </a:stretch>
        </p:blipFill>
        <p:spPr>
          <a:xfrm>
            <a:off x="10313035" y="233045"/>
            <a:ext cx="1727200" cy="82169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bldLst>
      <p:bldP spid="9" grpId="0" bldLvl="0" animBg="1"/>
      <p:bldP spid="16"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直接连接符 21"/>
          <p:cNvCxnSpPr/>
          <p:nvPr/>
        </p:nvCxnSpPr>
        <p:spPr>
          <a:xfrm>
            <a:off x="6094095" y="1256030"/>
            <a:ext cx="0" cy="5308600"/>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sp>
        <p:nvSpPr>
          <p:cNvPr id="23" name="矩形 34"/>
          <p:cNvSpPr>
            <a:spLocks noChangeArrowheads="1"/>
          </p:cNvSpPr>
          <p:nvPr/>
        </p:nvSpPr>
        <p:spPr bwMode="auto">
          <a:xfrm>
            <a:off x="6372225" y="1280795"/>
            <a:ext cx="4984750" cy="1170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30000"/>
              </a:lnSpc>
              <a:spcBef>
                <a:spcPts val="0"/>
              </a:spcBef>
              <a:spcAft>
                <a:spcPts val="0"/>
              </a:spcAft>
            </a:pPr>
            <a:r>
              <a:rPr lang="zh-CN" altLang="en-US" b="1" dirty="0">
                <a:solidFill>
                  <a:srgbClr val="6AE7FF"/>
                </a:solidFill>
                <a:latin typeface="微软雅黑" panose="020B0503020204020204" pitchFamily="34" charset="-122"/>
                <a:ea typeface="微软雅黑" panose="020B0503020204020204" pitchFamily="34" charset="-122"/>
              </a:rPr>
              <a:t>拥有热控结构集成以及高精度热性能测试能力，包括相变材料真空加注系统、高精度热性能测试平台等，为热控结构提供集成与性能检测评价。</a:t>
            </a:r>
            <a:endParaRPr lang="zh-CN" altLang="en-US" b="1" dirty="0">
              <a:solidFill>
                <a:srgbClr val="6AE7FF"/>
              </a:solidFill>
              <a:latin typeface="微软雅黑" panose="020B0503020204020204" pitchFamily="34" charset="-122"/>
              <a:ea typeface="微软雅黑" panose="020B0503020204020204" pitchFamily="34" charset="-122"/>
            </a:endParaRPr>
          </a:p>
        </p:txBody>
      </p:sp>
      <p:cxnSp>
        <p:nvCxnSpPr>
          <p:cNvPr id="26" name="直接连接符 25"/>
          <p:cNvCxnSpPr/>
          <p:nvPr/>
        </p:nvCxnSpPr>
        <p:spPr>
          <a:xfrm>
            <a:off x="6354308" y="3253423"/>
            <a:ext cx="4984750" cy="0"/>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5905680" y="3064193"/>
            <a:ext cx="377825" cy="37782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3" name="组合 2"/>
          <p:cNvGrpSpPr/>
          <p:nvPr/>
        </p:nvGrpSpPr>
        <p:grpSpPr>
          <a:xfrm>
            <a:off x="1" y="319096"/>
            <a:ext cx="10614024" cy="609085"/>
            <a:chOff x="134488" y="670145"/>
            <a:chExt cx="8015148" cy="459948"/>
          </a:xfrm>
        </p:grpSpPr>
        <p:sp>
          <p:nvSpPr>
            <p:cNvPr id="4" name="TextBox 39"/>
            <p:cNvSpPr txBox="1"/>
            <p:nvPr/>
          </p:nvSpPr>
          <p:spPr>
            <a:xfrm>
              <a:off x="375664" y="689416"/>
              <a:ext cx="6582828" cy="440677"/>
            </a:xfrm>
            <a:prstGeom prst="rect">
              <a:avLst/>
            </a:prstGeom>
            <a:noFill/>
          </p:spPr>
          <p:txBody>
            <a:bodyPr wrap="none" rtlCol="0">
              <a:spAutoFit/>
            </a:bodyPr>
            <a:p>
              <a:pPr algn="l"/>
              <a:r>
                <a:rPr lang="zh-CN" altLang="en-US" sz="3200" b="1" dirty="0">
                  <a:solidFill>
                    <a:srgbClr val="10FBFE"/>
                  </a:solidFill>
                  <a:latin typeface="微软雅黑" panose="020B0503020204020204" pitchFamily="34" charset="-122"/>
                  <a:ea typeface="微软雅黑" panose="020B0503020204020204" pitchFamily="34" charset="-122"/>
                  <a:sym typeface="+mn-ea"/>
                </a:rPr>
                <a:t>源于航天高精度测量的热控结构集成及检测能力</a:t>
              </a:r>
              <a:endParaRPr lang="zh-CN" altLang="en-US" sz="3200" b="1" dirty="0">
                <a:solidFill>
                  <a:srgbClr val="10FBFE"/>
                </a:solidFill>
                <a:latin typeface="微软雅黑" panose="020B0503020204020204" pitchFamily="34" charset="-122"/>
                <a:ea typeface="微软雅黑" panose="020B0503020204020204" pitchFamily="34" charset="-122"/>
                <a:sym typeface="+mn-ea"/>
              </a:endParaRPr>
            </a:p>
          </p:txBody>
        </p:sp>
        <p:sp>
          <p:nvSpPr>
            <p:cNvPr id="5"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微软雅黑" panose="020B0503020204020204" pitchFamily="34" charset="-122"/>
                <a:ea typeface="微软雅黑" panose="020B0503020204020204" pitchFamily="34" charset="-122"/>
              </a:endParaRPr>
            </a:p>
          </p:txBody>
        </p:sp>
        <p:sp>
          <p:nvSpPr>
            <p:cNvPr id="6"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微软雅黑" panose="020B0503020204020204" pitchFamily="34" charset="-122"/>
                <a:ea typeface="微软雅黑" panose="020B0503020204020204" pitchFamily="34" charset="-122"/>
              </a:endParaRPr>
            </a:p>
          </p:txBody>
        </p:sp>
        <p:cxnSp>
          <p:nvCxnSpPr>
            <p:cNvPr id="7" name="直接连接符 6"/>
            <p:cNvCxnSpPr/>
            <p:nvPr/>
          </p:nvCxnSpPr>
          <p:spPr>
            <a:xfrm flipV="1">
              <a:off x="7060650" y="910137"/>
              <a:ext cx="1088986" cy="383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2" name="图片 19"/>
          <p:cNvPicPr>
            <a:picLocks noChangeAspect="1"/>
          </p:cNvPicPr>
          <p:nvPr/>
        </p:nvPicPr>
        <p:blipFill>
          <a:blip r:embed="rId1"/>
          <a:srcRect l="523" t="20796" b="7921"/>
          <a:stretch>
            <a:fillRect/>
          </a:stretch>
        </p:blipFill>
        <p:spPr>
          <a:xfrm>
            <a:off x="943610" y="1280795"/>
            <a:ext cx="3926840" cy="2427605"/>
          </a:xfrm>
          <a:prstGeom prst="rect">
            <a:avLst/>
          </a:prstGeom>
          <a:noFill/>
          <a:ln w="9525">
            <a:noFill/>
          </a:ln>
        </p:spPr>
      </p:pic>
      <p:pic>
        <p:nvPicPr>
          <p:cNvPr id="8" name="图片 21"/>
          <p:cNvPicPr>
            <a:picLocks noChangeAspect="1"/>
          </p:cNvPicPr>
          <p:nvPr/>
        </p:nvPicPr>
        <p:blipFill>
          <a:blip r:embed="rId2"/>
          <a:stretch>
            <a:fillRect/>
          </a:stretch>
        </p:blipFill>
        <p:spPr>
          <a:xfrm>
            <a:off x="943610" y="3954145"/>
            <a:ext cx="3927475" cy="2618105"/>
          </a:xfrm>
          <a:prstGeom prst="rect">
            <a:avLst/>
          </a:prstGeom>
          <a:noFill/>
          <a:ln w="9525">
            <a:noFill/>
          </a:ln>
        </p:spPr>
      </p:pic>
      <p:pic>
        <p:nvPicPr>
          <p:cNvPr id="9" name="图片 20"/>
          <p:cNvPicPr>
            <a:picLocks noChangeAspect="1"/>
          </p:cNvPicPr>
          <p:nvPr/>
        </p:nvPicPr>
        <p:blipFill>
          <a:blip r:embed="rId3"/>
          <a:stretch>
            <a:fillRect/>
          </a:stretch>
        </p:blipFill>
        <p:spPr>
          <a:xfrm>
            <a:off x="6534785" y="3954145"/>
            <a:ext cx="4660265" cy="2616835"/>
          </a:xfrm>
          <a:prstGeom prst="rect">
            <a:avLst/>
          </a:prstGeom>
          <a:noFill/>
          <a:ln w="9525">
            <a:noFill/>
          </a:ln>
        </p:spPr>
      </p:pic>
      <p:sp>
        <p:nvSpPr>
          <p:cNvPr id="139" name="文本框 138"/>
          <p:cNvSpPr txBox="1"/>
          <p:nvPr/>
        </p:nvSpPr>
        <p:spPr>
          <a:xfrm rot="16200000">
            <a:off x="4517390" y="2325370"/>
            <a:ext cx="1413510" cy="337185"/>
          </a:xfrm>
          <a:prstGeom prst="rect">
            <a:avLst/>
          </a:prstGeom>
          <a:noFill/>
          <a:ln w="9525">
            <a:noFill/>
          </a:ln>
        </p:spPr>
        <p:txBody>
          <a:bodyPr vert="vert" wrap="square">
            <a:spAutoFit/>
          </a:bodyPr>
          <a:p>
            <a:pPr indent="0" algn="ctr"/>
            <a:r>
              <a:rPr lang="zh-CN" sz="1600" b="1">
                <a:solidFill>
                  <a:srgbClr val="6AE7FF"/>
                </a:solidFill>
                <a:latin typeface="微软雅黑" panose="020B0503020204020204" pitchFamily="34" charset="-122"/>
                <a:ea typeface="微软雅黑" panose="020B0503020204020204" pitchFamily="34" charset="-122"/>
              </a:rPr>
              <a:t>专用清洗机</a:t>
            </a:r>
            <a:endParaRPr lang="zh-CN" altLang="en-US" sz="1600" b="1">
              <a:solidFill>
                <a:srgbClr val="6AE7FF"/>
              </a:solidFill>
              <a:latin typeface="微软雅黑" panose="020B0503020204020204" pitchFamily="34" charset="-122"/>
              <a:ea typeface="微软雅黑" panose="020B0503020204020204" pitchFamily="34" charset="-122"/>
            </a:endParaRPr>
          </a:p>
        </p:txBody>
      </p:sp>
      <p:sp>
        <p:nvSpPr>
          <p:cNvPr id="10" name="文本框 9"/>
          <p:cNvSpPr txBox="1"/>
          <p:nvPr/>
        </p:nvSpPr>
        <p:spPr>
          <a:xfrm rot="16200000">
            <a:off x="4517390" y="5094605"/>
            <a:ext cx="1413510" cy="337185"/>
          </a:xfrm>
          <a:prstGeom prst="rect">
            <a:avLst/>
          </a:prstGeom>
          <a:noFill/>
          <a:ln w="9525">
            <a:noFill/>
          </a:ln>
        </p:spPr>
        <p:txBody>
          <a:bodyPr vert="vert" wrap="square">
            <a:spAutoFit/>
          </a:bodyPr>
          <a:p>
            <a:pPr indent="0" algn="ctr"/>
            <a:r>
              <a:rPr lang="zh-CN" sz="1600" b="1">
                <a:solidFill>
                  <a:srgbClr val="6AE7FF"/>
                </a:solidFill>
                <a:latin typeface="微软雅黑" panose="020B0503020204020204" pitchFamily="34" charset="-122"/>
                <a:ea typeface="微软雅黑" panose="020B0503020204020204" pitchFamily="34" charset="-122"/>
              </a:rPr>
              <a:t>真空烘干机</a:t>
            </a:r>
            <a:endParaRPr lang="zh-CN" sz="1600" b="1">
              <a:solidFill>
                <a:srgbClr val="6AE7FF"/>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5626100" y="3442335"/>
            <a:ext cx="3431540" cy="337185"/>
          </a:xfrm>
          <a:prstGeom prst="rect">
            <a:avLst/>
          </a:prstGeom>
          <a:noFill/>
          <a:ln w="9525">
            <a:noFill/>
          </a:ln>
        </p:spPr>
        <p:txBody>
          <a:bodyPr wrap="square">
            <a:spAutoFit/>
          </a:bodyPr>
          <a:p>
            <a:pPr indent="0" algn="ctr"/>
            <a:r>
              <a:rPr lang="zh-CN" sz="1600" b="1">
                <a:solidFill>
                  <a:srgbClr val="6AE7FF"/>
                </a:solidFill>
                <a:latin typeface="微软雅黑" panose="020B0503020204020204" pitchFamily="34" charset="-122"/>
                <a:ea typeface="微软雅黑" panose="020B0503020204020204" pitchFamily="34" charset="-122"/>
              </a:rPr>
              <a:t>相变材料加注设备</a:t>
            </a:r>
            <a:endParaRPr lang="zh-CN" altLang="en-US" sz="1600" b="1">
              <a:solidFill>
                <a:srgbClr val="6AE7FF"/>
              </a:solidFill>
              <a:latin typeface="微软雅黑" panose="020B0503020204020204" pitchFamily="34" charset="-122"/>
              <a:ea typeface="微软雅黑" panose="020B0503020204020204" pitchFamily="34" charset="-122"/>
            </a:endParaRPr>
          </a:p>
        </p:txBody>
      </p:sp>
      <p:pic>
        <p:nvPicPr>
          <p:cNvPr id="12" name="图片 11" descr="6343cb131fe36a042ad7f192b6d5f64"/>
          <p:cNvPicPr>
            <a:picLocks noChangeAspect="1"/>
          </p:cNvPicPr>
          <p:nvPr/>
        </p:nvPicPr>
        <p:blipFill>
          <a:blip r:embed="rId4"/>
          <a:stretch>
            <a:fillRect/>
          </a:stretch>
        </p:blipFill>
        <p:spPr>
          <a:xfrm>
            <a:off x="10313035" y="233045"/>
            <a:ext cx="1727200" cy="82169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bldLst>
      <p:bldP spid="23" grpId="0"/>
      <p:bldP spid="27"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1287780"/>
            <a:ext cx="12192000" cy="2804160"/>
          </a:xfrm>
          <a:prstGeom prst="rect">
            <a:avLst/>
          </a:prstGeom>
          <a:solidFill>
            <a:srgbClr val="6AE7FF">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3" name="组合 2"/>
          <p:cNvGrpSpPr/>
          <p:nvPr/>
        </p:nvGrpSpPr>
        <p:grpSpPr>
          <a:xfrm>
            <a:off x="1" y="319096"/>
            <a:ext cx="10614024" cy="609085"/>
            <a:chOff x="134488" y="670145"/>
            <a:chExt cx="8015148" cy="459948"/>
          </a:xfrm>
        </p:grpSpPr>
        <p:sp>
          <p:nvSpPr>
            <p:cNvPr id="4" name="TextBox 39"/>
            <p:cNvSpPr txBox="1"/>
            <p:nvPr/>
          </p:nvSpPr>
          <p:spPr>
            <a:xfrm>
              <a:off x="375664" y="689416"/>
              <a:ext cx="6582828" cy="440677"/>
            </a:xfrm>
            <a:prstGeom prst="rect">
              <a:avLst/>
            </a:prstGeom>
            <a:noFill/>
          </p:spPr>
          <p:txBody>
            <a:bodyPr wrap="none" rtlCol="0">
              <a:spAutoFit/>
            </a:bodyPr>
            <a:p>
              <a:pPr algn="l"/>
              <a:r>
                <a:rPr lang="zh-CN" altLang="en-US" sz="3200" b="1" dirty="0">
                  <a:solidFill>
                    <a:srgbClr val="10FBFE"/>
                  </a:solidFill>
                  <a:latin typeface="微软雅黑" panose="020B0503020204020204" pitchFamily="34" charset="-122"/>
                  <a:ea typeface="微软雅黑" panose="020B0503020204020204" pitchFamily="34" charset="-122"/>
                  <a:sym typeface="+mn-ea"/>
                </a:rPr>
                <a:t>源于航天高精度测量的热控结构集成及检测能力</a:t>
              </a:r>
              <a:endParaRPr lang="zh-CN" altLang="en-US" sz="3200" b="1" dirty="0">
                <a:solidFill>
                  <a:srgbClr val="10FBFE"/>
                </a:solidFill>
                <a:latin typeface="微软雅黑" panose="020B0503020204020204" pitchFamily="34" charset="-122"/>
                <a:ea typeface="微软雅黑" panose="020B0503020204020204" pitchFamily="34" charset="-122"/>
                <a:sym typeface="+mn-ea"/>
              </a:endParaRPr>
            </a:p>
          </p:txBody>
        </p:sp>
        <p:sp>
          <p:nvSpPr>
            <p:cNvPr id="5"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微软雅黑" panose="020B0503020204020204" pitchFamily="34" charset="-122"/>
                <a:ea typeface="微软雅黑" panose="020B0503020204020204" pitchFamily="34" charset="-122"/>
              </a:endParaRPr>
            </a:p>
          </p:txBody>
        </p:sp>
        <p:sp>
          <p:nvSpPr>
            <p:cNvPr id="6"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微软雅黑" panose="020B0503020204020204" pitchFamily="34" charset="-122"/>
                <a:ea typeface="微软雅黑" panose="020B0503020204020204" pitchFamily="34" charset="-122"/>
              </a:endParaRPr>
            </a:p>
          </p:txBody>
        </p:sp>
        <p:cxnSp>
          <p:nvCxnSpPr>
            <p:cNvPr id="7" name="直接连接符 6"/>
            <p:cNvCxnSpPr/>
            <p:nvPr/>
          </p:nvCxnSpPr>
          <p:spPr>
            <a:xfrm flipV="1">
              <a:off x="7060650" y="910137"/>
              <a:ext cx="1088986" cy="383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2" name="对象 1"/>
          <p:cNvPicPr>
            <a:picLocks noChangeAspect="1"/>
          </p:cNvPicPr>
          <p:nvPr/>
        </p:nvPicPr>
        <p:blipFill>
          <a:blip r:embed="rId1"/>
          <a:stretch>
            <a:fillRect/>
          </a:stretch>
        </p:blipFill>
        <p:spPr>
          <a:xfrm>
            <a:off x="4196715" y="1287145"/>
            <a:ext cx="6235700" cy="2804160"/>
          </a:xfrm>
          <a:prstGeom prst="rect">
            <a:avLst/>
          </a:prstGeom>
          <a:noFill/>
          <a:ln w="9525">
            <a:noFill/>
          </a:ln>
        </p:spPr>
      </p:pic>
      <p:sp>
        <p:nvSpPr>
          <p:cNvPr id="13" name="文本框 12"/>
          <p:cNvSpPr txBox="1"/>
          <p:nvPr/>
        </p:nvSpPr>
        <p:spPr>
          <a:xfrm>
            <a:off x="319405" y="2412682"/>
            <a:ext cx="5080000" cy="368300"/>
          </a:xfrm>
          <a:prstGeom prst="rect">
            <a:avLst/>
          </a:prstGeom>
          <a:noFill/>
          <a:ln w="9525">
            <a:noFill/>
          </a:ln>
        </p:spPr>
        <p:txBody>
          <a:bodyPr>
            <a:spAutoFit/>
          </a:bodyPr>
          <a:p>
            <a:pPr marL="285750" indent="-285750">
              <a:buFont typeface="Wingdings" panose="05000000000000000000" charset="0"/>
              <a:buChar char="Ø"/>
            </a:pPr>
            <a:r>
              <a:rPr lang="zh-CN"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高精度热性能测试平台</a:t>
            </a:r>
            <a:endParaRPr lang="zh-CN" altLang="en-US"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 name="矩形 13"/>
          <p:cNvSpPr/>
          <p:nvPr/>
        </p:nvSpPr>
        <p:spPr>
          <a:xfrm>
            <a:off x="0" y="4302125"/>
            <a:ext cx="12192000" cy="2555875"/>
          </a:xfrm>
          <a:prstGeom prst="rect">
            <a:avLst/>
          </a:prstGeom>
          <a:solidFill>
            <a:srgbClr val="6AE7FF">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文本框 14"/>
          <p:cNvSpPr txBox="1"/>
          <p:nvPr/>
        </p:nvSpPr>
        <p:spPr>
          <a:xfrm>
            <a:off x="319405" y="5396230"/>
            <a:ext cx="1981200" cy="368300"/>
          </a:xfrm>
          <a:prstGeom prst="rect">
            <a:avLst/>
          </a:prstGeom>
          <a:noFill/>
          <a:ln w="9525">
            <a:noFill/>
          </a:ln>
        </p:spPr>
        <p:txBody>
          <a:bodyPr wrap="square">
            <a:spAutoFit/>
          </a:bodyPr>
          <a:p>
            <a:pPr marL="285750" indent="-285750">
              <a:buFont typeface="Wingdings" panose="05000000000000000000" charset="0"/>
              <a:buChar char="Ø"/>
            </a:pPr>
            <a:r>
              <a:rPr lang="zh-CN" b="1">
                <a:solidFill>
                  <a:srgbClr val="6AE7FF"/>
                </a:solidFill>
                <a:latin typeface="微软雅黑" panose="020B0503020204020204" pitchFamily="34" charset="-122"/>
                <a:ea typeface="微软雅黑" panose="020B0503020204020204" pitchFamily="34" charset="-122"/>
              </a:rPr>
              <a:t>测温试验系统</a:t>
            </a:r>
            <a:endParaRPr lang="zh-CN" altLang="en-US" b="1">
              <a:solidFill>
                <a:srgbClr val="6AE7FF"/>
              </a:solidFill>
              <a:latin typeface="微软雅黑" panose="020B0503020204020204" pitchFamily="34" charset="-122"/>
              <a:ea typeface="微软雅黑" panose="020B0503020204020204" pitchFamily="34" charset="-122"/>
            </a:endParaRPr>
          </a:p>
        </p:txBody>
      </p:sp>
      <p:pic>
        <p:nvPicPr>
          <p:cNvPr id="16" name="图片 15"/>
          <p:cNvPicPr/>
          <p:nvPr/>
        </p:nvPicPr>
        <p:blipFill>
          <a:blip r:embed="rId2"/>
          <a:stretch>
            <a:fillRect/>
          </a:stretch>
        </p:blipFill>
        <p:spPr>
          <a:xfrm>
            <a:off x="3218815" y="4356735"/>
            <a:ext cx="2670175" cy="1924050"/>
          </a:xfrm>
          <a:prstGeom prst="rect">
            <a:avLst/>
          </a:prstGeom>
          <a:noFill/>
          <a:ln w="9525">
            <a:noFill/>
          </a:ln>
        </p:spPr>
      </p:pic>
      <p:pic>
        <p:nvPicPr>
          <p:cNvPr id="140" name="图片 139"/>
          <p:cNvPicPr/>
          <p:nvPr/>
        </p:nvPicPr>
        <p:blipFill>
          <a:blip r:embed="rId3"/>
          <a:stretch>
            <a:fillRect/>
          </a:stretch>
        </p:blipFill>
        <p:spPr>
          <a:xfrm>
            <a:off x="6089015" y="4356735"/>
            <a:ext cx="2670175" cy="1924685"/>
          </a:xfrm>
          <a:prstGeom prst="rect">
            <a:avLst/>
          </a:prstGeom>
          <a:noFill/>
          <a:ln w="9525">
            <a:noFill/>
          </a:ln>
        </p:spPr>
      </p:pic>
      <p:pic>
        <p:nvPicPr>
          <p:cNvPr id="141" name="图片 140"/>
          <p:cNvPicPr/>
          <p:nvPr/>
        </p:nvPicPr>
        <p:blipFill>
          <a:blip r:embed="rId4"/>
          <a:stretch>
            <a:fillRect/>
          </a:stretch>
        </p:blipFill>
        <p:spPr>
          <a:xfrm>
            <a:off x="9036685" y="4364355"/>
            <a:ext cx="2670175" cy="1915795"/>
          </a:xfrm>
          <a:prstGeom prst="rect">
            <a:avLst/>
          </a:prstGeom>
          <a:noFill/>
          <a:ln w="9525">
            <a:noFill/>
          </a:ln>
        </p:spPr>
      </p:pic>
      <p:sp>
        <p:nvSpPr>
          <p:cNvPr id="17" name="文本框 16"/>
          <p:cNvSpPr txBox="1"/>
          <p:nvPr/>
        </p:nvSpPr>
        <p:spPr>
          <a:xfrm>
            <a:off x="4155440" y="6312535"/>
            <a:ext cx="796290" cy="337185"/>
          </a:xfrm>
          <a:prstGeom prst="rect">
            <a:avLst/>
          </a:prstGeom>
          <a:noFill/>
        </p:spPr>
        <p:txBody>
          <a:bodyPr wrap="none" rtlCol="0" anchor="t">
            <a:spAutoFit/>
          </a:bodyPr>
          <a:p>
            <a:r>
              <a:rPr lang="zh-CN" sz="1600" b="1">
                <a:solidFill>
                  <a:srgbClr val="6AE7FF"/>
                </a:solidFill>
                <a:ea typeface="宋体" panose="02010600030101010101" pitchFamily="2" charset="-122"/>
                <a:sym typeface="+mn-ea"/>
              </a:rPr>
              <a:t>加热台</a:t>
            </a:r>
            <a:r>
              <a:rPr lang="en-US" sz="1600" b="1">
                <a:solidFill>
                  <a:srgbClr val="6AE7FF"/>
                </a:solidFill>
                <a:latin typeface="宋体" panose="02010600030101010101" pitchFamily="2" charset="-122"/>
                <a:sym typeface="+mn-ea"/>
              </a:rPr>
              <a:t> </a:t>
            </a:r>
            <a:endParaRPr lang="en-US" altLang="en-US" sz="1600" b="1">
              <a:solidFill>
                <a:srgbClr val="6AE7FF"/>
              </a:solidFill>
              <a:latin typeface="宋体" panose="02010600030101010101" pitchFamily="2" charset="-122"/>
              <a:sym typeface="+mn-ea"/>
            </a:endParaRPr>
          </a:p>
        </p:txBody>
      </p:sp>
      <p:sp>
        <p:nvSpPr>
          <p:cNvPr id="18" name="文本框 17"/>
          <p:cNvSpPr txBox="1"/>
          <p:nvPr/>
        </p:nvSpPr>
        <p:spPr>
          <a:xfrm>
            <a:off x="9308465" y="6312535"/>
            <a:ext cx="2125980" cy="337185"/>
          </a:xfrm>
          <a:prstGeom prst="rect">
            <a:avLst/>
          </a:prstGeom>
          <a:noFill/>
        </p:spPr>
        <p:txBody>
          <a:bodyPr wrap="none" rtlCol="0" anchor="t">
            <a:spAutoFit/>
          </a:bodyPr>
          <a:p>
            <a:pPr indent="0"/>
            <a:r>
              <a:rPr lang="en-US" sz="1600" b="1">
                <a:solidFill>
                  <a:srgbClr val="6AE7FF"/>
                </a:solidFill>
                <a:latin typeface="宋体" panose="02010600030101010101" pitchFamily="2" charset="-122"/>
                <a:sym typeface="+mn-ea"/>
              </a:rPr>
              <a:t> </a:t>
            </a:r>
            <a:r>
              <a:rPr lang="zh-CN" sz="1600" b="1">
                <a:solidFill>
                  <a:srgbClr val="6AE7FF"/>
                </a:solidFill>
                <a:ea typeface="宋体" panose="02010600030101010101" pitchFamily="2" charset="-122"/>
                <a:sym typeface="+mn-ea"/>
              </a:rPr>
              <a:t>高精度热性能测试仪</a:t>
            </a:r>
            <a:endParaRPr lang="zh-CN" altLang="en-US" sz="1600" b="1">
              <a:solidFill>
                <a:srgbClr val="6AE7FF"/>
              </a:solidFill>
              <a:ea typeface="宋体" panose="02010600030101010101" pitchFamily="2" charset="-122"/>
              <a:sym typeface="+mn-ea"/>
            </a:endParaRPr>
          </a:p>
        </p:txBody>
      </p:sp>
      <p:pic>
        <p:nvPicPr>
          <p:cNvPr id="19" name="图片 18" descr="6343cb131fe36a042ad7f192b6d5f64"/>
          <p:cNvPicPr>
            <a:picLocks noChangeAspect="1"/>
          </p:cNvPicPr>
          <p:nvPr/>
        </p:nvPicPr>
        <p:blipFill>
          <a:blip r:embed="rId5"/>
          <a:stretch>
            <a:fillRect/>
          </a:stretch>
        </p:blipFill>
        <p:spPr>
          <a:xfrm>
            <a:off x="10313035" y="233045"/>
            <a:ext cx="1727200" cy="82169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bldLst>
      <p:bldP spid="12" grpId="0" bldLvl="0" animBg="1"/>
      <p:bldP spid="14"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1" y="319096"/>
            <a:ext cx="9933938" cy="609085"/>
            <a:chOff x="134488" y="670145"/>
            <a:chExt cx="7501590" cy="459948"/>
          </a:xfrm>
        </p:grpSpPr>
        <p:sp>
          <p:nvSpPr>
            <p:cNvPr id="74" name="TextBox 39"/>
            <p:cNvSpPr txBox="1"/>
            <p:nvPr/>
          </p:nvSpPr>
          <p:spPr>
            <a:xfrm>
              <a:off x="375664" y="689416"/>
              <a:ext cx="6401575" cy="440677"/>
            </a:xfrm>
            <a:prstGeom prst="rect">
              <a:avLst/>
            </a:prstGeom>
            <a:noFill/>
          </p:spPr>
          <p:txBody>
            <a:bodyPr wrap="none" rtlCol="0">
              <a:spAutoFit/>
            </a:bodyPr>
            <a:lstStyle/>
            <a:p>
              <a:pPr algn="l"/>
              <a:r>
                <a:rPr lang="zh-CN" altLang="en-US" sz="3200" b="1" dirty="0">
                  <a:solidFill>
                    <a:srgbClr val="10FBFE"/>
                  </a:solidFill>
                  <a:latin typeface="微软雅黑" panose="020B0503020204020204" pitchFamily="34" charset="-122"/>
                  <a:ea typeface="微软雅黑" panose="020B0503020204020204" pitchFamily="34" charset="-122"/>
                  <a:sym typeface="+mn-ea"/>
                </a:rPr>
                <a:t>基于航天质量控制体系的批量3D打印制造能力</a:t>
              </a:r>
              <a:endParaRPr lang="zh-CN" altLang="en-US" sz="3200" b="1" dirty="0">
                <a:solidFill>
                  <a:srgbClr val="10FBFE"/>
                </a:solidFill>
                <a:latin typeface="微软雅黑" panose="020B0503020204020204" pitchFamily="34" charset="-122"/>
                <a:ea typeface="微软雅黑" panose="020B0503020204020204" pitchFamily="34" charset="-122"/>
                <a:sym typeface="+mn-ea"/>
              </a:endParaRPr>
            </a:p>
          </p:txBody>
        </p:sp>
        <p:sp>
          <p:nvSpPr>
            <p:cNvPr id="75"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直接连接符 76"/>
            <p:cNvCxnSpPr/>
            <p:nvPr/>
          </p:nvCxnSpPr>
          <p:spPr>
            <a:xfrm>
              <a:off x="6858778" y="910137"/>
              <a:ext cx="7773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 name="组合 7"/>
          <p:cNvGrpSpPr/>
          <p:nvPr/>
        </p:nvGrpSpPr>
        <p:grpSpPr>
          <a:xfrm>
            <a:off x="268605" y="830507"/>
            <a:ext cx="9963107" cy="2043750"/>
            <a:chOff x="0" y="1629"/>
            <a:chExt cx="31090" cy="6377"/>
          </a:xfrm>
        </p:grpSpPr>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606" y="1629"/>
              <a:ext cx="6377" cy="6377"/>
            </a:xfrm>
            <a:prstGeom prst="rect">
              <a:avLst/>
            </a:prstGeom>
          </p:spPr>
        </p:pic>
        <p:grpSp>
          <p:nvGrpSpPr>
            <p:cNvPr id="10" name="组合 9"/>
            <p:cNvGrpSpPr/>
            <p:nvPr/>
          </p:nvGrpSpPr>
          <p:grpSpPr>
            <a:xfrm>
              <a:off x="7219" y="2909"/>
              <a:ext cx="23871" cy="9"/>
              <a:chOff x="7219" y="2909"/>
              <a:chExt cx="23871" cy="9"/>
            </a:xfrm>
          </p:grpSpPr>
          <p:cxnSp>
            <p:nvCxnSpPr>
              <p:cNvPr id="12" name="直接连接符 11"/>
              <p:cNvCxnSpPr/>
              <p:nvPr/>
            </p:nvCxnSpPr>
            <p:spPr>
              <a:xfrm>
                <a:off x="7219" y="2909"/>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14285" y="2918"/>
                <a:ext cx="1680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0" y="7413"/>
              <a:ext cx="13038" cy="8"/>
              <a:chOff x="0" y="7413"/>
              <a:chExt cx="13038" cy="8"/>
            </a:xfrm>
          </p:grpSpPr>
          <p:cxnSp>
            <p:nvCxnSpPr>
              <p:cNvPr id="2" name="直接连接符 1"/>
              <p:cNvCxnSpPr/>
              <p:nvPr/>
            </p:nvCxnSpPr>
            <p:spPr>
              <a:xfrm>
                <a:off x="0" y="7413"/>
                <a:ext cx="628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88" y="741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grpSp>
      </p:grpSp>
      <p:sp>
        <p:nvSpPr>
          <p:cNvPr id="142" name="文本框 141"/>
          <p:cNvSpPr txBox="1"/>
          <p:nvPr/>
        </p:nvSpPr>
        <p:spPr>
          <a:xfrm>
            <a:off x="2756535" y="1243965"/>
            <a:ext cx="7894320" cy="1370965"/>
          </a:xfrm>
          <a:prstGeom prst="rect">
            <a:avLst/>
          </a:prstGeom>
          <a:noFill/>
          <a:ln w="9525">
            <a:noFill/>
          </a:ln>
        </p:spPr>
        <p:txBody>
          <a:bodyPr wrap="square">
            <a:spAutoFit/>
          </a:bodyPr>
          <a:p>
            <a:pPr indent="355600">
              <a:lnSpc>
                <a:spcPct val="130000"/>
              </a:lnSpc>
              <a:spcBef>
                <a:spcPts val="0"/>
              </a:spcBef>
              <a:spcAft>
                <a:spcPts val="0"/>
              </a:spcAft>
            </a:pPr>
            <a:r>
              <a:rPr lang="zh-CN" sz="1600" b="1">
                <a:solidFill>
                  <a:srgbClr val="6AE7FF"/>
                </a:solidFill>
                <a:ea typeface="黑体" panose="02010609060101010101" charset="-122"/>
              </a:rPr>
              <a:t>自主研发的高性能3D打印产品已在多个国家航天重点型号中得到成功应用，国内首次实现航天产品3D打印批量生产应用，形成了完整的航天高质量控制与工艺规范体系，技术成熟度达到国内航天领域领先水平。目前已完成数百套产品批量装机应用，并具备数千套/年的产品稳定批产能力。</a:t>
            </a:r>
            <a:endParaRPr lang="zh-CN" altLang="en-US" sz="1600" b="1">
              <a:solidFill>
                <a:srgbClr val="6AE7FF"/>
              </a:solidFill>
              <a:ea typeface="黑体" panose="02010609060101010101" charset="-122"/>
            </a:endParaRPr>
          </a:p>
        </p:txBody>
      </p:sp>
      <p:sp>
        <p:nvSpPr>
          <p:cNvPr id="7" name="文本框 6"/>
          <p:cNvSpPr txBox="1"/>
          <p:nvPr/>
        </p:nvSpPr>
        <p:spPr>
          <a:xfrm>
            <a:off x="232410" y="2930525"/>
            <a:ext cx="8369935" cy="337185"/>
          </a:xfrm>
          <a:prstGeom prst="rect">
            <a:avLst/>
          </a:prstGeom>
          <a:noFill/>
          <a:ln w="9525">
            <a:noFill/>
          </a:ln>
        </p:spPr>
        <p:txBody>
          <a:bodyPr wrap="square">
            <a:spAutoFit/>
          </a:bodyPr>
          <a:p>
            <a:pPr indent="355600"/>
            <a:r>
              <a:rPr lang="zh-CN" sz="1600" b="1">
                <a:solidFill>
                  <a:srgbClr val="6AE7FF"/>
                </a:solidFill>
                <a:ea typeface="黑体" panose="02010609060101010101" charset="-122"/>
              </a:rPr>
              <a:t>制定了3D打印件分级标准，针对不同级别的打印件进行相应的质量控制与性能检测。</a:t>
            </a:r>
            <a:endParaRPr lang="zh-CN" altLang="en-US" sz="1600" b="1">
              <a:solidFill>
                <a:srgbClr val="6AE7FF"/>
              </a:solidFill>
              <a:ea typeface="黑体" panose="02010609060101010101" charset="-122"/>
            </a:endParaRPr>
          </a:p>
        </p:txBody>
      </p:sp>
      <p:graphicFrame>
        <p:nvGraphicFramePr>
          <p:cNvPr id="11" name="表格 10"/>
          <p:cNvGraphicFramePr/>
          <p:nvPr>
            <p:custDataLst>
              <p:tags r:id="rId2"/>
            </p:custDataLst>
          </p:nvPr>
        </p:nvGraphicFramePr>
        <p:xfrm>
          <a:off x="215900" y="3324860"/>
          <a:ext cx="11760200" cy="3491230"/>
        </p:xfrm>
        <a:graphic>
          <a:graphicData uri="http://schemas.openxmlformats.org/drawingml/2006/table">
            <a:tbl>
              <a:tblPr firstRow="1" bandRow="1">
                <a:tableStyleId>{5940675A-B579-460E-94D1-54222C63F5DA}</a:tableStyleId>
              </a:tblPr>
              <a:tblGrid>
                <a:gridCol w="767080"/>
                <a:gridCol w="5241290"/>
                <a:gridCol w="5751830"/>
              </a:tblGrid>
              <a:tr h="490220">
                <a:tc>
                  <a:txBody>
                    <a:bodyPr/>
                    <a:p>
                      <a:pPr indent="0" algn="ctr">
                        <a:lnSpc>
                          <a:spcPct val="120000"/>
                        </a:lnSpc>
                        <a:spcBef>
                          <a:spcPts val="0"/>
                        </a:spcBef>
                        <a:spcAft>
                          <a:spcPts val="0"/>
                        </a:spcAft>
                        <a:buNone/>
                      </a:pPr>
                      <a:r>
                        <a:rPr lang="en-US" sz="1500" b="1" spc="120">
                          <a:solidFill>
                            <a:schemeClr val="tx1"/>
                          </a:solidFill>
                          <a:latin typeface="微软雅黑" panose="020B0503020204020204" pitchFamily="34" charset="-122"/>
                          <a:ea typeface="微软雅黑" panose="020B0503020204020204" pitchFamily="34" charset="-122"/>
                        </a:rPr>
                        <a:t>类别</a:t>
                      </a:r>
                      <a:endParaRPr lang="en-US" sz="1500" b="1" spc="120">
                        <a:solidFill>
                          <a:schemeClr val="tx1"/>
                        </a:solidFill>
                        <a:latin typeface="微软雅黑" panose="020B0503020204020204" pitchFamily="34" charset="-122"/>
                        <a:ea typeface="微软雅黑" panose="020B0503020204020204" pitchFamily="34" charset="-122"/>
                      </a:endParaRPr>
                    </a:p>
                  </a:txBody>
                  <a:tcPr marL="177800" marR="177800" marT="107950" marB="107950" vert="horz" anchor="ctr">
                    <a:lnL w="9525">
                      <a:solidFill>
                        <a:srgbClr val="646464"/>
                      </a:solidFill>
                      <a:prstDash val="sysDash"/>
                    </a:lnL>
                    <a:lnR w="9525">
                      <a:solidFill>
                        <a:srgbClr val="646464"/>
                      </a:solidFill>
                      <a:prstDash val="sysDash"/>
                    </a:lnR>
                    <a:lnT w="28575">
                      <a:solidFill>
                        <a:srgbClr val="646464"/>
                      </a:solidFill>
                      <a:prstDash val="solid"/>
                    </a:lnT>
                    <a:lnB w="28575">
                      <a:solidFill>
                        <a:srgbClr val="646464"/>
                      </a:solidFill>
                      <a:prstDash val="solid"/>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500" b="1" spc="120">
                          <a:solidFill>
                            <a:schemeClr val="tx1"/>
                          </a:solidFill>
                          <a:latin typeface="微软雅黑" panose="020B0503020204020204" pitchFamily="34" charset="-122"/>
                          <a:ea typeface="微软雅黑" panose="020B0503020204020204" pitchFamily="34" charset="-122"/>
                        </a:rPr>
                        <a:t>分类条件</a:t>
                      </a:r>
                      <a:endParaRPr lang="en-US" sz="1500" b="1" spc="120">
                        <a:solidFill>
                          <a:schemeClr val="tx1"/>
                        </a:solidFill>
                        <a:latin typeface="微软雅黑" panose="020B0503020204020204" pitchFamily="34" charset="-122"/>
                        <a:ea typeface="微软雅黑" panose="020B0503020204020204" pitchFamily="34" charset="-122"/>
                      </a:endParaRPr>
                    </a:p>
                  </a:txBody>
                  <a:tcPr marL="177800" marR="177800" marT="107950" marB="107950" vert="horz" anchor="ctr">
                    <a:lnL w="9525">
                      <a:solidFill>
                        <a:srgbClr val="646464"/>
                      </a:solidFill>
                      <a:prstDash val="sysDash"/>
                    </a:lnL>
                    <a:lnR w="9525">
                      <a:solidFill>
                        <a:srgbClr val="646464"/>
                      </a:solidFill>
                      <a:prstDash val="sysDash"/>
                    </a:lnR>
                    <a:lnT w="28575">
                      <a:solidFill>
                        <a:srgbClr val="646464"/>
                      </a:solidFill>
                      <a:prstDash val="solid"/>
                    </a:lnT>
                    <a:lnB w="28575">
                      <a:solidFill>
                        <a:srgbClr val="646464"/>
                      </a:solidFill>
                      <a:prstDash val="solid"/>
                    </a:lnB>
                    <a:lnTlToBr>
                      <a:noFill/>
                    </a:lnTlToBr>
                    <a:lnBlToTr>
                      <a:noFill/>
                    </a:lnBlToTr>
                    <a:solidFill>
                      <a:srgbClr val="D2EAF1"/>
                    </a:solidFill>
                  </a:tcPr>
                </a:tc>
                <a:tc>
                  <a:txBody>
                    <a:bodyPr/>
                    <a:p>
                      <a:pPr indent="0" algn="ctr">
                        <a:lnSpc>
                          <a:spcPct val="120000"/>
                        </a:lnSpc>
                        <a:spcBef>
                          <a:spcPts val="0"/>
                        </a:spcBef>
                        <a:spcAft>
                          <a:spcPts val="0"/>
                        </a:spcAft>
                        <a:buNone/>
                      </a:pPr>
                      <a:r>
                        <a:rPr lang="en-US" sz="1500" b="1" spc="120">
                          <a:solidFill>
                            <a:schemeClr val="tx1"/>
                          </a:solidFill>
                          <a:latin typeface="微软雅黑" panose="020B0503020204020204" pitchFamily="34" charset="-122"/>
                          <a:ea typeface="微软雅黑" panose="020B0503020204020204" pitchFamily="34" charset="-122"/>
                        </a:rPr>
                        <a:t>检测项目</a:t>
                      </a:r>
                      <a:endParaRPr lang="en-US" sz="1500" b="1" spc="120">
                        <a:solidFill>
                          <a:schemeClr val="tx1"/>
                        </a:solidFill>
                        <a:latin typeface="微软雅黑" panose="020B0503020204020204" pitchFamily="34" charset="-122"/>
                        <a:ea typeface="微软雅黑" panose="020B0503020204020204" pitchFamily="34" charset="-122"/>
                      </a:endParaRPr>
                    </a:p>
                  </a:txBody>
                  <a:tcPr marL="177800" marR="177800" marT="107950" marB="107950" vert="horz" anchor="ctr">
                    <a:lnL w="9525">
                      <a:solidFill>
                        <a:srgbClr val="646464"/>
                      </a:solidFill>
                      <a:prstDash val="sysDash"/>
                    </a:lnL>
                    <a:lnR w="9525">
                      <a:solidFill>
                        <a:srgbClr val="646464"/>
                      </a:solidFill>
                      <a:prstDash val="sysDash"/>
                    </a:lnR>
                    <a:lnT w="28575">
                      <a:solidFill>
                        <a:srgbClr val="646464"/>
                      </a:solidFill>
                      <a:prstDash val="solid"/>
                    </a:lnT>
                    <a:lnB w="28575">
                      <a:solidFill>
                        <a:srgbClr val="646464"/>
                      </a:solidFill>
                      <a:prstDash val="solid"/>
                    </a:lnB>
                    <a:lnTlToBr>
                      <a:noFill/>
                    </a:lnTlToBr>
                    <a:lnBlToTr>
                      <a:noFill/>
                    </a:lnBlToTr>
                    <a:solidFill>
                      <a:srgbClr val="D2EAF1"/>
                    </a:solidFill>
                  </a:tcPr>
                </a:tc>
              </a:tr>
              <a:tr h="690880">
                <a:tc>
                  <a:txBody>
                    <a:bodyPr/>
                    <a:p>
                      <a:pPr indent="0" algn="ctr">
                        <a:lnSpc>
                          <a:spcPct val="120000"/>
                        </a:lnSpc>
                        <a:spcBef>
                          <a:spcPts val="0"/>
                        </a:spcBef>
                        <a:spcAft>
                          <a:spcPts val="0"/>
                        </a:spcAft>
                        <a:buNone/>
                      </a:pPr>
                      <a:r>
                        <a:rPr lang="en-US" sz="1300" b="0" spc="120">
                          <a:solidFill>
                            <a:schemeClr val="tx1"/>
                          </a:solidFill>
                          <a:latin typeface="微软雅黑" panose="020B0503020204020204" pitchFamily="34" charset="-122"/>
                          <a:ea typeface="微软雅黑" panose="020B0503020204020204" pitchFamily="34" charset="-122"/>
                        </a:rPr>
                        <a:t>Ⅰ</a:t>
                      </a:r>
                      <a:endParaRPr lang="en-US" sz="1300" b="0" spc="120">
                        <a:solidFill>
                          <a:schemeClr val="tx1"/>
                        </a:solidFill>
                        <a:latin typeface="微软雅黑" panose="020B0503020204020204" pitchFamily="34" charset="-122"/>
                        <a:ea typeface="微软雅黑" panose="020B0503020204020204" pitchFamily="34" charset="-122"/>
                      </a:endParaRPr>
                    </a:p>
                  </a:txBody>
                  <a:tcPr marL="177800" marR="177800" marT="107950" marB="107950" vert="horz" anchor="ctr">
                    <a:lnL w="9525">
                      <a:solidFill>
                        <a:srgbClr val="646464"/>
                      </a:solidFill>
                      <a:prstDash val="sysDash"/>
                    </a:lnL>
                    <a:lnR w="9525">
                      <a:solidFill>
                        <a:srgbClr val="646464"/>
                      </a:solidFill>
                      <a:prstDash val="sysDash"/>
                    </a:lnR>
                    <a:lnT w="28575">
                      <a:solidFill>
                        <a:srgbClr val="646464"/>
                      </a:solidFill>
                      <a:prstDash val="solid"/>
                    </a:lnT>
                    <a:lnB w="9525">
                      <a:solidFill>
                        <a:srgbClr val="646464"/>
                      </a:solidFill>
                      <a:prstDash val="sysDash"/>
                    </a:lnB>
                    <a:lnTlToBr>
                      <a:noFill/>
                    </a:lnTlToBr>
                    <a:lnBlToTr>
                      <a:noFill/>
                    </a:lnBlToTr>
                    <a:solidFill>
                      <a:srgbClr val="D2EAF1"/>
                    </a:solidFill>
                  </a:tcPr>
                </a:tc>
                <a:tc>
                  <a:txBody>
                    <a:bodyPr/>
                    <a:p>
                      <a:pPr indent="0" algn="l">
                        <a:lnSpc>
                          <a:spcPct val="120000"/>
                        </a:lnSpc>
                        <a:spcBef>
                          <a:spcPts val="0"/>
                        </a:spcBef>
                        <a:spcAft>
                          <a:spcPts val="0"/>
                        </a:spcAft>
                        <a:buNone/>
                      </a:pPr>
                      <a:r>
                        <a:rPr lang="en-US" sz="1300" b="0" spc="120">
                          <a:solidFill>
                            <a:schemeClr val="tx1"/>
                          </a:solidFill>
                          <a:latin typeface="微软雅黑" panose="020B0503020204020204" pitchFamily="34" charset="-122"/>
                          <a:ea typeface="微软雅黑" panose="020B0503020204020204" pitchFamily="34" charset="-122"/>
                        </a:rPr>
                        <a:t>用于关键部位、承受大载荷、工作条件复杂的重要打印件。打印件损坏将直接危及整机正常工作。</a:t>
                      </a:r>
                      <a:endParaRPr lang="en-US" sz="1300" b="0" spc="120">
                        <a:solidFill>
                          <a:schemeClr val="tx1"/>
                        </a:solidFill>
                        <a:latin typeface="微软雅黑" panose="020B0503020204020204" pitchFamily="34" charset="-122"/>
                        <a:ea typeface="微软雅黑" panose="020B0503020204020204" pitchFamily="34" charset="-122"/>
                      </a:endParaRPr>
                    </a:p>
                  </a:txBody>
                  <a:tcPr marL="177800" marR="177800" marT="107950" marB="107950" vert="horz" anchor="ctr">
                    <a:lnL w="9525">
                      <a:solidFill>
                        <a:srgbClr val="646464"/>
                      </a:solidFill>
                      <a:prstDash val="sysDash"/>
                    </a:lnL>
                    <a:lnR w="9525">
                      <a:solidFill>
                        <a:srgbClr val="646464"/>
                      </a:solidFill>
                      <a:prstDash val="sysDash"/>
                    </a:lnR>
                    <a:lnT w="28575">
                      <a:solidFill>
                        <a:srgbClr val="646464"/>
                      </a:solidFill>
                      <a:prstDash val="solid"/>
                    </a:lnT>
                    <a:lnB w="9525">
                      <a:solidFill>
                        <a:srgbClr val="646464"/>
                      </a:solidFill>
                      <a:prstDash val="sysDash"/>
                    </a:lnB>
                    <a:lnTlToBr>
                      <a:noFill/>
                    </a:lnTlToBr>
                    <a:lnBlToTr>
                      <a:noFill/>
                    </a:lnBlToTr>
                    <a:solidFill>
                      <a:srgbClr val="D2EAF1"/>
                    </a:solidFill>
                  </a:tcPr>
                </a:tc>
                <a:tc>
                  <a:txBody>
                    <a:bodyPr/>
                    <a:p>
                      <a:pPr indent="0" algn="l">
                        <a:lnSpc>
                          <a:spcPct val="120000"/>
                        </a:lnSpc>
                        <a:spcBef>
                          <a:spcPts val="0"/>
                        </a:spcBef>
                        <a:spcAft>
                          <a:spcPts val="0"/>
                        </a:spcAft>
                        <a:buNone/>
                      </a:pPr>
                      <a:r>
                        <a:rPr lang="en-US" sz="13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Ⅰ类打印件提供原材料状态、表面质量、外形轮廓、内部质量、伴随试样检测及用户其它补充要求。</a:t>
                      </a:r>
                      <a:endParaRPr lang="en-US" sz="13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77800" marR="177800" marT="107950" marB="107950" vert="horz" anchor="ctr">
                    <a:lnL w="9525">
                      <a:solidFill>
                        <a:srgbClr val="646464"/>
                      </a:solidFill>
                      <a:prstDash val="sysDash"/>
                    </a:lnL>
                    <a:lnR w="9525">
                      <a:solidFill>
                        <a:srgbClr val="646464"/>
                      </a:solidFill>
                      <a:prstDash val="sysDash"/>
                    </a:lnR>
                    <a:lnT w="28575">
                      <a:solidFill>
                        <a:srgbClr val="646464"/>
                      </a:solidFill>
                      <a:prstDash val="solid"/>
                    </a:lnT>
                    <a:lnB w="9525">
                      <a:solidFill>
                        <a:srgbClr val="646464"/>
                      </a:solidFill>
                      <a:prstDash val="sysDash"/>
                    </a:lnB>
                    <a:lnTlToBr>
                      <a:noFill/>
                    </a:lnTlToBr>
                    <a:lnBlToTr>
                      <a:noFill/>
                    </a:lnBlToTr>
                    <a:solidFill>
                      <a:srgbClr val="D2EAF1"/>
                    </a:solidFill>
                  </a:tcPr>
                </a:tc>
              </a:tr>
              <a:tr h="928370">
                <a:tc>
                  <a:txBody>
                    <a:bodyPr/>
                    <a:p>
                      <a:pPr indent="0" algn="ctr">
                        <a:lnSpc>
                          <a:spcPct val="120000"/>
                        </a:lnSpc>
                        <a:spcBef>
                          <a:spcPts val="0"/>
                        </a:spcBef>
                        <a:spcAft>
                          <a:spcPts val="0"/>
                        </a:spcAft>
                        <a:buNone/>
                      </a:pPr>
                      <a:r>
                        <a:rPr lang="en-US" sz="1300" b="0" spc="120">
                          <a:solidFill>
                            <a:schemeClr val="tx1"/>
                          </a:solidFill>
                          <a:latin typeface="微软雅黑" panose="020B0503020204020204" pitchFamily="34" charset="-122"/>
                          <a:ea typeface="微软雅黑" panose="020B0503020204020204" pitchFamily="34" charset="-122"/>
                        </a:rPr>
                        <a:t>Ⅱ</a:t>
                      </a:r>
                      <a:endParaRPr lang="en-US" sz="1300" b="0" spc="120">
                        <a:solidFill>
                          <a:schemeClr val="tx1"/>
                        </a:solidFill>
                        <a:latin typeface="微软雅黑" panose="020B0503020204020204" pitchFamily="34" charset="-122"/>
                        <a:ea typeface="微软雅黑" panose="020B0503020204020204" pitchFamily="34" charset="-122"/>
                      </a:endParaRPr>
                    </a:p>
                  </a:txBody>
                  <a:tcPr marL="177800" marR="177800" marT="107950" marB="1079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l">
                        <a:lnSpc>
                          <a:spcPct val="120000"/>
                        </a:lnSpc>
                        <a:spcBef>
                          <a:spcPts val="0"/>
                        </a:spcBef>
                        <a:spcAft>
                          <a:spcPts val="0"/>
                        </a:spcAft>
                        <a:buNone/>
                      </a:pPr>
                      <a:r>
                        <a:rPr lang="en-US" sz="1300" b="0" spc="120">
                          <a:solidFill>
                            <a:schemeClr val="tx1"/>
                          </a:solidFill>
                          <a:latin typeface="微软雅黑" panose="020B0503020204020204" pitchFamily="34" charset="-122"/>
                          <a:ea typeface="微软雅黑" panose="020B0503020204020204" pitchFamily="34" charset="-122"/>
                        </a:rPr>
                        <a:t>用于重要部位、承受中等载荷的重要打印件。打印件损坏将影响部件的正常工作，显著恶化整机的正常工作。</a:t>
                      </a:r>
                      <a:endParaRPr lang="en-US" sz="1300" b="0" spc="120">
                        <a:solidFill>
                          <a:schemeClr val="tx1"/>
                        </a:solidFill>
                        <a:latin typeface="微软雅黑" panose="020B0503020204020204" pitchFamily="34" charset="-122"/>
                        <a:ea typeface="微软雅黑" panose="020B0503020204020204" pitchFamily="34" charset="-122"/>
                      </a:endParaRPr>
                    </a:p>
                  </a:txBody>
                  <a:tcPr marL="177800" marR="177800" marT="107950" marB="1079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l">
                        <a:lnSpc>
                          <a:spcPct val="120000"/>
                        </a:lnSpc>
                        <a:spcBef>
                          <a:spcPts val="0"/>
                        </a:spcBef>
                        <a:spcAft>
                          <a:spcPts val="0"/>
                        </a:spcAft>
                        <a:buNone/>
                      </a:pPr>
                      <a:r>
                        <a:rPr lang="en-US" sz="13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Ⅱ类打印件提供表面质量、外形轮廓检测，按批次提供原材料状态检测，随产品提供伴随试样，每批首件进行一次伴随试样检测和内部质量检测及用户其它补充要求。</a:t>
                      </a:r>
                      <a:endParaRPr lang="en-US" sz="13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77800" marR="177800" marT="107950" marB="1079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r>
              <a:tr h="690880">
                <a:tc>
                  <a:txBody>
                    <a:bodyPr/>
                    <a:p>
                      <a:pPr indent="0" algn="ctr">
                        <a:lnSpc>
                          <a:spcPct val="120000"/>
                        </a:lnSpc>
                        <a:spcBef>
                          <a:spcPts val="0"/>
                        </a:spcBef>
                        <a:spcAft>
                          <a:spcPts val="0"/>
                        </a:spcAft>
                        <a:buNone/>
                      </a:pPr>
                      <a:r>
                        <a:rPr lang="en-US" sz="1300" b="0" spc="120">
                          <a:solidFill>
                            <a:schemeClr val="tx1"/>
                          </a:solidFill>
                          <a:latin typeface="微软雅黑" panose="020B0503020204020204" pitchFamily="34" charset="-122"/>
                          <a:ea typeface="微软雅黑" panose="020B0503020204020204" pitchFamily="34" charset="-122"/>
                        </a:rPr>
                        <a:t>Ⅲ</a:t>
                      </a:r>
                      <a:endParaRPr lang="en-US" sz="1300" b="0" spc="120">
                        <a:solidFill>
                          <a:schemeClr val="tx1"/>
                        </a:solidFill>
                        <a:latin typeface="微软雅黑" panose="020B0503020204020204" pitchFamily="34" charset="-122"/>
                        <a:ea typeface="微软雅黑" panose="020B0503020204020204" pitchFamily="34" charset="-122"/>
                      </a:endParaRPr>
                    </a:p>
                  </a:txBody>
                  <a:tcPr marL="177800" marR="177800" marT="107950" marB="1079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l">
                        <a:lnSpc>
                          <a:spcPct val="120000"/>
                        </a:lnSpc>
                        <a:spcBef>
                          <a:spcPts val="0"/>
                        </a:spcBef>
                        <a:spcAft>
                          <a:spcPts val="0"/>
                        </a:spcAft>
                        <a:buNone/>
                      </a:pPr>
                      <a:r>
                        <a:rPr lang="en-US" sz="1300" b="0" spc="120">
                          <a:solidFill>
                            <a:schemeClr val="tx1"/>
                          </a:solidFill>
                          <a:latin typeface="微软雅黑" panose="020B0503020204020204" pitchFamily="34" charset="-122"/>
                          <a:ea typeface="微软雅黑" panose="020B0503020204020204" pitchFamily="34" charset="-122"/>
                        </a:rPr>
                        <a:t>用于一般部位、承受小载荷的打印件。打印件损坏将妨碍部件的正常工作。</a:t>
                      </a:r>
                      <a:endParaRPr lang="en-US" sz="1300" b="0" spc="120">
                        <a:solidFill>
                          <a:schemeClr val="tx1"/>
                        </a:solidFill>
                        <a:latin typeface="微软雅黑" panose="020B0503020204020204" pitchFamily="34" charset="-122"/>
                        <a:ea typeface="微软雅黑" panose="020B0503020204020204" pitchFamily="34" charset="-122"/>
                      </a:endParaRPr>
                    </a:p>
                  </a:txBody>
                  <a:tcPr marL="177800" marR="177800" marT="107950" marB="1079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c>
                  <a:txBody>
                    <a:bodyPr/>
                    <a:p>
                      <a:pPr indent="0" algn="l">
                        <a:lnSpc>
                          <a:spcPct val="120000"/>
                        </a:lnSpc>
                        <a:spcBef>
                          <a:spcPts val="0"/>
                        </a:spcBef>
                        <a:spcAft>
                          <a:spcPts val="0"/>
                        </a:spcAft>
                        <a:buNone/>
                      </a:pPr>
                      <a:r>
                        <a:rPr lang="en-US" sz="13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Ⅲ类打印件提供表面质量、外形轮廓检测，按批次提供原材料状态检测，并随产品提供伴随试样及用户其它补充要求。</a:t>
                      </a:r>
                      <a:endParaRPr lang="en-US" sz="13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77800" marR="177800" marT="107950" marB="107950" vert="horz" anchor="ctr">
                    <a:lnL w="9525">
                      <a:solidFill>
                        <a:srgbClr val="646464"/>
                      </a:solidFill>
                      <a:prstDash val="sysDash"/>
                    </a:lnL>
                    <a:lnR w="9525">
                      <a:solidFill>
                        <a:srgbClr val="646464"/>
                      </a:solidFill>
                      <a:prstDash val="sysDash"/>
                    </a:lnR>
                    <a:lnT w="9525">
                      <a:solidFill>
                        <a:srgbClr val="646464"/>
                      </a:solidFill>
                      <a:prstDash val="sysDash"/>
                    </a:lnT>
                    <a:lnB w="9525">
                      <a:solidFill>
                        <a:srgbClr val="646464"/>
                      </a:solidFill>
                      <a:prstDash val="sysDash"/>
                    </a:lnB>
                    <a:lnTlToBr>
                      <a:noFill/>
                    </a:lnTlToBr>
                    <a:lnBlToTr>
                      <a:noFill/>
                    </a:lnBlToTr>
                    <a:solidFill>
                      <a:srgbClr val="D2EAF1"/>
                    </a:solidFill>
                  </a:tcPr>
                </a:tc>
              </a:tr>
              <a:tr h="690880">
                <a:tc>
                  <a:txBody>
                    <a:bodyPr/>
                    <a:p>
                      <a:pPr indent="0" algn="ctr">
                        <a:lnSpc>
                          <a:spcPct val="120000"/>
                        </a:lnSpc>
                        <a:spcBef>
                          <a:spcPts val="0"/>
                        </a:spcBef>
                        <a:spcAft>
                          <a:spcPts val="0"/>
                        </a:spcAft>
                        <a:buNone/>
                      </a:pPr>
                      <a:r>
                        <a:rPr lang="en-US" sz="1300" b="0" spc="120">
                          <a:solidFill>
                            <a:schemeClr val="tx1"/>
                          </a:solidFill>
                          <a:latin typeface="微软雅黑" panose="020B0503020204020204" pitchFamily="34" charset="-122"/>
                          <a:ea typeface="微软雅黑" panose="020B0503020204020204" pitchFamily="34" charset="-122"/>
                        </a:rPr>
                        <a:t>Ⅳ</a:t>
                      </a:r>
                      <a:endParaRPr lang="en-US" sz="1300" b="0" spc="120">
                        <a:solidFill>
                          <a:schemeClr val="tx1"/>
                        </a:solidFill>
                        <a:latin typeface="微软雅黑" panose="020B0503020204020204" pitchFamily="34" charset="-122"/>
                        <a:ea typeface="微软雅黑" panose="020B0503020204020204" pitchFamily="34" charset="-122"/>
                      </a:endParaRPr>
                    </a:p>
                  </a:txBody>
                  <a:tcPr marL="177800" marR="177800" marT="107950" marB="107950" vert="horz" anchor="ctr">
                    <a:lnL w="9525">
                      <a:solidFill>
                        <a:srgbClr val="646464"/>
                      </a:solidFill>
                      <a:prstDash val="sysDash"/>
                    </a:lnL>
                    <a:lnR w="9525">
                      <a:solidFill>
                        <a:srgbClr val="646464"/>
                      </a:solidFill>
                      <a:prstDash val="sysDash"/>
                    </a:lnR>
                    <a:lnT w="9525">
                      <a:solidFill>
                        <a:srgbClr val="646464"/>
                      </a:solidFill>
                      <a:prstDash val="sysDash"/>
                    </a:lnT>
                    <a:lnB w="28575">
                      <a:solidFill>
                        <a:srgbClr val="646464"/>
                      </a:solidFill>
                      <a:prstDash val="solid"/>
                    </a:lnB>
                    <a:lnTlToBr>
                      <a:noFill/>
                    </a:lnTlToBr>
                    <a:lnBlToTr>
                      <a:noFill/>
                    </a:lnBlToTr>
                    <a:solidFill>
                      <a:srgbClr val="D2EAF1"/>
                    </a:solidFill>
                  </a:tcPr>
                </a:tc>
                <a:tc>
                  <a:txBody>
                    <a:bodyPr/>
                    <a:p>
                      <a:pPr indent="0" algn="l">
                        <a:lnSpc>
                          <a:spcPct val="120000"/>
                        </a:lnSpc>
                        <a:spcBef>
                          <a:spcPts val="0"/>
                        </a:spcBef>
                        <a:spcAft>
                          <a:spcPts val="0"/>
                        </a:spcAft>
                        <a:buNone/>
                      </a:pPr>
                      <a:r>
                        <a:rPr lang="en-US" sz="1300" b="0" spc="120">
                          <a:solidFill>
                            <a:schemeClr val="tx1"/>
                          </a:solidFill>
                          <a:latin typeface="微软雅黑" panose="020B0503020204020204" pitchFamily="34" charset="-122"/>
                          <a:ea typeface="微软雅黑" panose="020B0503020204020204" pitchFamily="34" charset="-122"/>
                        </a:rPr>
                        <a:t>用于原型机模装、验证尺寸等装配关系或简单功能的打印件。打印件无长期使用和性能质量要求。</a:t>
                      </a:r>
                      <a:endParaRPr lang="en-US" sz="1300" b="0" spc="120">
                        <a:solidFill>
                          <a:schemeClr val="tx1"/>
                        </a:solidFill>
                        <a:latin typeface="微软雅黑" panose="020B0503020204020204" pitchFamily="34" charset="-122"/>
                        <a:ea typeface="微软雅黑" panose="020B0503020204020204" pitchFamily="34" charset="-122"/>
                      </a:endParaRPr>
                    </a:p>
                  </a:txBody>
                  <a:tcPr marL="177800" marR="177800" marT="107950" marB="107950" vert="horz" anchor="ctr">
                    <a:lnL w="9525">
                      <a:solidFill>
                        <a:srgbClr val="646464"/>
                      </a:solidFill>
                      <a:prstDash val="sysDash"/>
                    </a:lnL>
                    <a:lnR w="9525">
                      <a:solidFill>
                        <a:srgbClr val="646464"/>
                      </a:solidFill>
                      <a:prstDash val="sysDash"/>
                    </a:lnR>
                    <a:lnT w="9525">
                      <a:solidFill>
                        <a:srgbClr val="646464"/>
                      </a:solidFill>
                      <a:prstDash val="sysDash"/>
                    </a:lnT>
                    <a:lnB w="28575">
                      <a:solidFill>
                        <a:srgbClr val="646464"/>
                      </a:solidFill>
                      <a:prstDash val="solid"/>
                    </a:lnB>
                    <a:lnTlToBr>
                      <a:noFill/>
                    </a:lnTlToBr>
                    <a:lnBlToTr>
                      <a:noFill/>
                    </a:lnBlToTr>
                    <a:solidFill>
                      <a:srgbClr val="D2EAF1"/>
                    </a:solidFill>
                  </a:tcPr>
                </a:tc>
                <a:tc>
                  <a:txBody>
                    <a:bodyPr/>
                    <a:p>
                      <a:pPr indent="0" algn="l">
                        <a:lnSpc>
                          <a:spcPct val="120000"/>
                        </a:lnSpc>
                        <a:spcBef>
                          <a:spcPts val="0"/>
                        </a:spcBef>
                        <a:spcAft>
                          <a:spcPts val="0"/>
                        </a:spcAft>
                        <a:buNone/>
                      </a:pPr>
                      <a:r>
                        <a:rPr lang="en-US" sz="13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Ⅳ类打印件提供表面质量、外形轮廓检测。</a:t>
                      </a:r>
                      <a:endParaRPr lang="en-US" sz="1300" b="0" spc="12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77800" marR="177800" marT="107950" marB="107950" vert="horz" anchor="ctr">
                    <a:lnL w="9525">
                      <a:solidFill>
                        <a:srgbClr val="646464"/>
                      </a:solidFill>
                      <a:prstDash val="sysDash"/>
                    </a:lnL>
                    <a:lnR w="9525">
                      <a:solidFill>
                        <a:srgbClr val="646464"/>
                      </a:solidFill>
                      <a:prstDash val="sysDash"/>
                    </a:lnR>
                    <a:lnT w="9525">
                      <a:solidFill>
                        <a:srgbClr val="646464"/>
                      </a:solidFill>
                      <a:prstDash val="sysDash"/>
                    </a:lnT>
                    <a:lnB w="28575">
                      <a:solidFill>
                        <a:srgbClr val="646464"/>
                      </a:solidFill>
                      <a:prstDash val="solid"/>
                    </a:lnB>
                    <a:lnTlToBr>
                      <a:noFill/>
                    </a:lnTlToBr>
                    <a:lnBlToTr>
                      <a:noFill/>
                    </a:lnBlToTr>
                    <a:solidFill>
                      <a:srgbClr val="D2EAF1"/>
                    </a:solidFill>
                  </a:tcPr>
                </a:tc>
              </a:tr>
            </a:tbl>
          </a:graphicData>
        </a:graphic>
      </p:graphicFrame>
      <p:pic>
        <p:nvPicPr>
          <p:cNvPr id="23" name="图片 22" descr="6343cb131fe36a042ad7f192b6d5f64"/>
          <p:cNvPicPr>
            <a:picLocks noChangeAspect="1"/>
          </p:cNvPicPr>
          <p:nvPr/>
        </p:nvPicPr>
        <p:blipFill>
          <a:blip r:embed="rId3"/>
          <a:stretch>
            <a:fillRect/>
          </a:stretch>
        </p:blipFill>
        <p:spPr>
          <a:xfrm>
            <a:off x="10313035" y="233045"/>
            <a:ext cx="1727200" cy="82169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1889125" y="3060065"/>
            <a:ext cx="3401695" cy="318770"/>
          </a:xfrm>
          <a:prstGeom prst="rect">
            <a:avLst/>
          </a:prstGeom>
          <a:solidFill>
            <a:srgbClr val="6AE7FF">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285750" indent="-285750" algn="ctr">
              <a:buFont typeface="Wingdings" panose="05000000000000000000" charset="0"/>
              <a:buChar char="Ø"/>
            </a:pPr>
            <a:r>
              <a:rPr lang="zh-CN" altLang="en-US" sz="1600" b="1">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已有3D打印企业标准体系：</a:t>
            </a:r>
            <a:endParaRPr lang="zh-CN" altLang="en-US" sz="1600" b="1">
              <a:solidFill>
                <a:schemeClr val="bg2"/>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73" name="组合 72"/>
          <p:cNvGrpSpPr/>
          <p:nvPr/>
        </p:nvGrpSpPr>
        <p:grpSpPr>
          <a:xfrm>
            <a:off x="1" y="319096"/>
            <a:ext cx="9933940" cy="609085"/>
            <a:chOff x="134488" y="670145"/>
            <a:chExt cx="7501591" cy="459948"/>
          </a:xfrm>
        </p:grpSpPr>
        <p:sp>
          <p:nvSpPr>
            <p:cNvPr id="74" name="TextBox 39"/>
            <p:cNvSpPr txBox="1"/>
            <p:nvPr/>
          </p:nvSpPr>
          <p:spPr>
            <a:xfrm>
              <a:off x="375664" y="689416"/>
              <a:ext cx="6401575" cy="440677"/>
            </a:xfrm>
            <a:prstGeom prst="rect">
              <a:avLst/>
            </a:prstGeom>
            <a:noFill/>
          </p:spPr>
          <p:txBody>
            <a:bodyPr wrap="none" rtlCol="0">
              <a:spAutoFit/>
            </a:bodyPr>
            <a:lstStyle/>
            <a:p>
              <a:pPr algn="l"/>
              <a:r>
                <a:rPr lang="zh-CN" altLang="en-US" sz="3200" b="1" dirty="0">
                  <a:solidFill>
                    <a:srgbClr val="10FBFE"/>
                  </a:solidFill>
                  <a:latin typeface="微软雅黑" panose="020B0503020204020204" pitchFamily="34" charset="-122"/>
                  <a:ea typeface="微软雅黑" panose="020B0503020204020204" pitchFamily="34" charset="-122"/>
                  <a:sym typeface="+mn-ea"/>
                </a:rPr>
                <a:t>基于航天质量控制体系的批量3D打印制造能力</a:t>
              </a:r>
              <a:endParaRPr lang="zh-CN" altLang="en-US" sz="3200" b="1" dirty="0">
                <a:solidFill>
                  <a:srgbClr val="10FBFE"/>
                </a:solidFill>
                <a:latin typeface="微软雅黑" panose="020B0503020204020204" pitchFamily="34" charset="-122"/>
                <a:ea typeface="微软雅黑" panose="020B0503020204020204" pitchFamily="34" charset="-122"/>
                <a:sym typeface="+mn-ea"/>
              </a:endParaRPr>
            </a:p>
          </p:txBody>
        </p:sp>
        <p:sp>
          <p:nvSpPr>
            <p:cNvPr id="75"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直接连接符 76"/>
            <p:cNvCxnSpPr/>
            <p:nvPr/>
          </p:nvCxnSpPr>
          <p:spPr>
            <a:xfrm>
              <a:off x="6804593" y="910137"/>
              <a:ext cx="83148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2" name="TextBox 2057"/>
          <p:cNvSpPr txBox="1"/>
          <p:nvPr/>
        </p:nvSpPr>
        <p:spPr>
          <a:xfrm>
            <a:off x="1889125" y="1539240"/>
            <a:ext cx="8413750" cy="1050290"/>
          </a:xfrm>
          <a:prstGeom prst="rect">
            <a:avLst/>
          </a:prstGeom>
          <a:noFill/>
        </p:spPr>
        <p:txBody>
          <a:bodyPr wrap="square" rtlCol="0">
            <a:spAutoFit/>
          </a:bodyPr>
          <a:p>
            <a:pPr>
              <a:lnSpc>
                <a:spcPct val="130000"/>
              </a:lnSpc>
            </a:pPr>
            <a:r>
              <a:rPr lang="zh-CN" altLang="en-US" sz="1600" b="1" dirty="0">
                <a:solidFill>
                  <a:srgbClr val="6AE7FF"/>
                </a:solidFill>
                <a:latin typeface="微软雅黑" panose="020B0503020204020204" pitchFamily="34" charset="-122"/>
                <a:ea typeface="微软雅黑" panose="020B0503020204020204" pitchFamily="34" charset="-122"/>
              </a:rPr>
              <a:t>将3D打印工艺流程纳入型号质量控制与规范化管理，完成特殊过程确认，及3D打印批生产工艺文件CAPP归档，制定了批生产流程化管理制度，加强了增材制造批生产规范化管理；完善了激光选区熔化成形生产作业文件，保证生产过程记录完整、可追溯。</a:t>
            </a:r>
            <a:endParaRPr lang="zh-CN" altLang="en-US" sz="1600" b="1" dirty="0">
              <a:solidFill>
                <a:srgbClr val="6AE7FF"/>
              </a:solidFill>
              <a:latin typeface="微软雅黑" panose="020B0503020204020204" pitchFamily="34" charset="-122"/>
              <a:ea typeface="微软雅黑" panose="020B0503020204020204" pitchFamily="34" charset="-122"/>
            </a:endParaRPr>
          </a:p>
        </p:txBody>
      </p:sp>
      <p:sp>
        <p:nvSpPr>
          <p:cNvPr id="142" name="文本框 141"/>
          <p:cNvSpPr txBox="1"/>
          <p:nvPr/>
        </p:nvSpPr>
        <p:spPr>
          <a:xfrm>
            <a:off x="1889125" y="3692842"/>
            <a:ext cx="5080000" cy="2651125"/>
          </a:xfrm>
          <a:prstGeom prst="rect">
            <a:avLst/>
          </a:prstGeom>
          <a:noFill/>
          <a:ln w="9525">
            <a:noFill/>
          </a:ln>
        </p:spPr>
        <p:txBody>
          <a:bodyPr>
            <a:spAutoFit/>
          </a:bodyPr>
          <a:p>
            <a:pPr indent="0">
              <a:lnSpc>
                <a:spcPct val="130000"/>
              </a:lnSpc>
              <a:spcBef>
                <a:spcPts val="0"/>
              </a:spcBef>
              <a:spcAft>
                <a:spcPts val="0"/>
              </a:spcAft>
              <a:buFont typeface="Wingdings" panose="05000000000000000000" charset="0"/>
              <a:buNone/>
            </a:pPr>
            <a:r>
              <a:rPr lang="en-US" altLang="zh-CN"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(1) </a:t>
            </a:r>
            <a:r>
              <a:rPr lang="zh-CN"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3D打印件技术条件；</a:t>
            </a:r>
            <a:endParaRPr lang="zh-CN"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endParaRPr>
          </a:p>
          <a:p>
            <a:pPr indent="0">
              <a:lnSpc>
                <a:spcPct val="130000"/>
              </a:lnSpc>
              <a:spcBef>
                <a:spcPts val="0"/>
              </a:spcBef>
              <a:spcAft>
                <a:spcPts val="0"/>
              </a:spcAft>
              <a:buFont typeface="Wingdings" panose="05000000000000000000" charset="0"/>
              <a:buNone/>
            </a:pPr>
            <a:r>
              <a:rPr lang="en-US" altLang="zh-CN"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(2) </a:t>
            </a:r>
            <a:r>
              <a:rPr lang="zh-CN"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激光选区熔化增材制造过程安全与防护技术要求；</a:t>
            </a:r>
            <a:endParaRPr lang="zh-CN"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endParaRPr>
          </a:p>
          <a:p>
            <a:pPr indent="0">
              <a:lnSpc>
                <a:spcPct val="130000"/>
              </a:lnSpc>
              <a:spcBef>
                <a:spcPts val="0"/>
              </a:spcBef>
              <a:spcAft>
                <a:spcPts val="0"/>
              </a:spcAft>
              <a:buFont typeface="Wingdings" panose="05000000000000000000" charset="0"/>
              <a:buNone/>
            </a:pPr>
            <a:r>
              <a:rPr lang="en-US" altLang="zh-CN"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(3) </a:t>
            </a:r>
            <a:r>
              <a:rPr lang="zh-CN"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增材制造工艺规程工艺文件格式；</a:t>
            </a:r>
            <a:endParaRPr lang="zh-CN"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endParaRPr>
          </a:p>
          <a:p>
            <a:pPr indent="0">
              <a:lnSpc>
                <a:spcPct val="130000"/>
              </a:lnSpc>
              <a:spcBef>
                <a:spcPts val="0"/>
              </a:spcBef>
              <a:spcAft>
                <a:spcPts val="0"/>
              </a:spcAft>
              <a:buFont typeface="Wingdings" panose="05000000000000000000" charset="0"/>
              <a:buNone/>
            </a:pPr>
            <a:r>
              <a:rPr lang="en-US" altLang="zh-CN"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(4) </a:t>
            </a:r>
            <a:r>
              <a:rPr lang="zh-CN"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粉床熔融增材制造用粉末理化状态检测方法指南；</a:t>
            </a:r>
            <a:endParaRPr lang="zh-CN"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endParaRPr>
          </a:p>
          <a:p>
            <a:pPr indent="0">
              <a:lnSpc>
                <a:spcPct val="130000"/>
              </a:lnSpc>
              <a:spcBef>
                <a:spcPts val="0"/>
              </a:spcBef>
              <a:spcAft>
                <a:spcPts val="0"/>
              </a:spcAft>
              <a:buFont typeface="Wingdings" panose="05000000000000000000" charset="0"/>
              <a:buNone/>
            </a:pPr>
            <a:r>
              <a:rPr lang="en-US" altLang="zh-CN"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(5) </a:t>
            </a:r>
            <a:r>
              <a:rPr lang="zh-CN"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激光选区熔化成形工艺规范技术要求；</a:t>
            </a:r>
            <a:endParaRPr lang="zh-CN"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endParaRPr>
          </a:p>
          <a:p>
            <a:pPr indent="0">
              <a:lnSpc>
                <a:spcPct val="130000"/>
              </a:lnSpc>
              <a:spcBef>
                <a:spcPts val="0"/>
              </a:spcBef>
              <a:spcAft>
                <a:spcPts val="0"/>
              </a:spcAft>
              <a:buFont typeface="Wingdings" panose="05000000000000000000" charset="0"/>
              <a:buNone/>
            </a:pPr>
            <a:r>
              <a:rPr lang="en-US" altLang="zh-CN"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(6) </a:t>
            </a:r>
            <a:r>
              <a:rPr lang="zh-CN"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激光选区熔化增材制造打印件热处理技术规范；</a:t>
            </a:r>
            <a:endParaRPr lang="zh-CN"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endParaRPr>
          </a:p>
          <a:p>
            <a:pPr indent="0">
              <a:lnSpc>
                <a:spcPct val="130000"/>
              </a:lnSpc>
              <a:spcBef>
                <a:spcPts val="0"/>
              </a:spcBef>
              <a:spcAft>
                <a:spcPts val="0"/>
              </a:spcAft>
              <a:buFont typeface="Wingdings" panose="05000000000000000000" charset="0"/>
              <a:buNone/>
            </a:pPr>
            <a:r>
              <a:rPr lang="en-US" altLang="zh-CN"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(7) </a:t>
            </a:r>
            <a:r>
              <a:rPr lang="zh-CN"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激光选区熔化增材制造打印件检测规范；</a:t>
            </a:r>
            <a:r>
              <a:rPr lang="en-US"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rPr>
              <a:t>……</a:t>
            </a:r>
            <a:endParaRPr lang="en-US" altLang="en-US" sz="1600" b="1">
              <a:solidFill>
                <a:srgbClr val="6AE7FF"/>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0" name="图片 9" descr="6343cb131fe36a042ad7f192b6d5f64"/>
          <p:cNvPicPr>
            <a:picLocks noChangeAspect="1"/>
          </p:cNvPicPr>
          <p:nvPr/>
        </p:nvPicPr>
        <p:blipFill>
          <a:blip r:embed="rId1"/>
          <a:stretch>
            <a:fillRect/>
          </a:stretch>
        </p:blipFill>
        <p:spPr>
          <a:xfrm>
            <a:off x="10313035" y="233045"/>
            <a:ext cx="1727200" cy="82169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bldLst>
      <p:bldP spid="12" grpId="0" bldLvl="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3215005"/>
            <a:ext cx="12192000" cy="2516505"/>
          </a:xfrm>
          <a:prstGeom prst="rect">
            <a:avLst/>
          </a:prstGeom>
          <a:solidFill>
            <a:srgbClr val="6AE7FF">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矩形 3"/>
          <p:cNvSpPr/>
          <p:nvPr/>
        </p:nvSpPr>
        <p:spPr>
          <a:xfrm>
            <a:off x="-7620" y="3121025"/>
            <a:ext cx="12192000" cy="270383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10101304" y="5909129"/>
            <a:ext cx="2082821" cy="415619"/>
            <a:chOff x="10101939" y="5820229"/>
            <a:chExt cx="2082821" cy="415619"/>
          </a:xfrm>
        </p:grpSpPr>
        <p:sp>
          <p:nvSpPr>
            <p:cNvPr id="5" name="平行四边形 4"/>
            <p:cNvSpPr/>
            <p:nvPr/>
          </p:nvSpPr>
          <p:spPr>
            <a:xfrm>
              <a:off x="10101939" y="5820229"/>
              <a:ext cx="174172" cy="415619"/>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平行四边形 52"/>
            <p:cNvSpPr/>
            <p:nvPr/>
          </p:nvSpPr>
          <p:spPr>
            <a:xfrm>
              <a:off x="10341426" y="5820229"/>
              <a:ext cx="174172" cy="415619"/>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平行四边形 53"/>
            <p:cNvSpPr/>
            <p:nvPr/>
          </p:nvSpPr>
          <p:spPr>
            <a:xfrm>
              <a:off x="10580913" y="5820229"/>
              <a:ext cx="174172" cy="415619"/>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平行四边形 54"/>
            <p:cNvSpPr/>
            <p:nvPr/>
          </p:nvSpPr>
          <p:spPr>
            <a:xfrm>
              <a:off x="10820402" y="5820229"/>
              <a:ext cx="174172" cy="415619"/>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平行四边形 55"/>
            <p:cNvSpPr/>
            <p:nvPr/>
          </p:nvSpPr>
          <p:spPr>
            <a:xfrm>
              <a:off x="11059889" y="5820229"/>
              <a:ext cx="174172" cy="415619"/>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平行四边形 56"/>
            <p:cNvSpPr/>
            <p:nvPr/>
          </p:nvSpPr>
          <p:spPr>
            <a:xfrm>
              <a:off x="11299376" y="5820229"/>
              <a:ext cx="174172" cy="415619"/>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平行四边形 57"/>
            <p:cNvSpPr/>
            <p:nvPr/>
          </p:nvSpPr>
          <p:spPr>
            <a:xfrm>
              <a:off x="11531614" y="5820229"/>
              <a:ext cx="174172" cy="415619"/>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平行四边形 58"/>
            <p:cNvSpPr/>
            <p:nvPr/>
          </p:nvSpPr>
          <p:spPr>
            <a:xfrm>
              <a:off x="11771101" y="5820229"/>
              <a:ext cx="174172" cy="415619"/>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平行四边形 59"/>
            <p:cNvSpPr/>
            <p:nvPr/>
          </p:nvSpPr>
          <p:spPr>
            <a:xfrm>
              <a:off x="12010588" y="5820229"/>
              <a:ext cx="174172" cy="415619"/>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1" name="文本框 60"/>
          <p:cNvSpPr txBox="1"/>
          <p:nvPr/>
        </p:nvSpPr>
        <p:spPr>
          <a:xfrm>
            <a:off x="1612355" y="1558939"/>
            <a:ext cx="2468880" cy="368300"/>
          </a:xfrm>
          <a:prstGeom prst="rect">
            <a:avLst/>
          </a:prstGeom>
          <a:solidFill>
            <a:srgbClr val="6AE7FF"/>
          </a:solidFill>
        </p:spPr>
        <p:txBody>
          <a:bodyPr wrap="none" rtlCol="0">
            <a:spAutoFit/>
          </a:bodyPr>
          <a:lstStyle/>
          <a:p>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rPr>
              <a:t>知识产权（扇形布局）</a:t>
            </a:r>
            <a:endParaRPr lang="zh-CN" altLang="en-US"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42" name="文本框 141"/>
          <p:cNvSpPr txBox="1"/>
          <p:nvPr/>
        </p:nvSpPr>
        <p:spPr>
          <a:xfrm>
            <a:off x="1181100" y="2101215"/>
            <a:ext cx="8516620" cy="460375"/>
          </a:xfrm>
          <a:prstGeom prst="rect">
            <a:avLst/>
          </a:prstGeom>
          <a:noFill/>
          <a:ln w="9525">
            <a:noFill/>
          </a:ln>
        </p:spPr>
        <p:txBody>
          <a:bodyPr wrap="square">
            <a:spAutoFit/>
          </a:bodyPr>
          <a:p>
            <a:pPr indent="355600">
              <a:lnSpc>
                <a:spcPct val="150000"/>
              </a:lnSpc>
            </a:pPr>
            <a:r>
              <a:rPr lang="zh-CN" sz="1600" b="1">
                <a:solidFill>
                  <a:srgbClr val="6AE7FF"/>
                </a:solidFill>
                <a:latin typeface="微软雅黑" panose="020B0503020204020204" pitchFamily="34" charset="-122"/>
                <a:ea typeface="微软雅黑" panose="020B0503020204020204" pitchFamily="34" charset="-122"/>
              </a:rPr>
              <a:t>形成了多项自主知识产权，雄厚的原始创新能力保证了技术持续发展和领先优势。</a:t>
            </a:r>
            <a:endParaRPr lang="zh-CN" altLang="en-US" sz="1600" b="1">
              <a:solidFill>
                <a:srgbClr val="6AE7FF"/>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946150" y="3205480"/>
            <a:ext cx="10287000" cy="2534285"/>
            <a:chOff x="1250" y="4702"/>
            <a:chExt cx="15338" cy="3991"/>
          </a:xfrm>
          <a:effectLst>
            <a:outerShdw blurRad="63500" sx="102000" sy="102000" algn="ctr" rotWithShape="0">
              <a:prstClr val="black">
                <a:alpha val="40000"/>
              </a:prstClr>
            </a:outerShdw>
          </a:effectLst>
        </p:grpSpPr>
        <p:pic>
          <p:nvPicPr>
            <p:cNvPr id="2" name="图片 1"/>
            <p:cNvPicPr/>
            <p:nvPr/>
          </p:nvPicPr>
          <p:blipFill>
            <a:blip r:embed="rId1"/>
            <a:stretch>
              <a:fillRect/>
            </a:stretch>
          </p:blipFill>
          <p:spPr>
            <a:xfrm>
              <a:off x="1250" y="4702"/>
              <a:ext cx="3004" cy="3977"/>
            </a:xfrm>
            <a:prstGeom prst="rect">
              <a:avLst/>
            </a:prstGeom>
            <a:noFill/>
            <a:ln w="9525">
              <a:noFill/>
            </a:ln>
          </p:spPr>
        </p:pic>
        <p:pic>
          <p:nvPicPr>
            <p:cNvPr id="7" name="图片 6"/>
            <p:cNvPicPr/>
            <p:nvPr/>
          </p:nvPicPr>
          <p:blipFill>
            <a:blip r:embed="rId2"/>
            <a:stretch>
              <a:fillRect/>
            </a:stretch>
          </p:blipFill>
          <p:spPr>
            <a:xfrm>
              <a:off x="5416" y="4717"/>
              <a:ext cx="2773" cy="3976"/>
            </a:xfrm>
            <a:prstGeom prst="rect">
              <a:avLst/>
            </a:prstGeom>
            <a:noFill/>
            <a:ln w="9525">
              <a:noFill/>
            </a:ln>
          </p:spPr>
        </p:pic>
        <p:sp>
          <p:nvSpPr>
            <p:cNvPr id="144" name="文本框 143"/>
            <p:cNvSpPr txBox="1"/>
            <p:nvPr/>
          </p:nvSpPr>
          <p:spPr>
            <a:xfrm>
              <a:off x="8588" y="4787"/>
              <a:ext cx="8000" cy="434"/>
            </a:xfrm>
            <a:prstGeom prst="rect">
              <a:avLst/>
            </a:prstGeom>
            <a:noFill/>
            <a:ln w="9525">
              <a:noFill/>
            </a:ln>
          </p:spPr>
          <p:txBody>
            <a:bodyPr>
              <a:spAutoFit/>
            </a:bodyPr>
            <a:p>
              <a:pPr indent="0"/>
              <a:r>
                <a:rPr lang="en-US" sz="1200" b="0">
                  <a:latin typeface="宋体" panose="02010600030101010101" pitchFamily="2" charset="-122"/>
                </a:rPr>
                <a:t> </a:t>
              </a:r>
              <a:endParaRPr lang="zh-CN" altLang="en-US"/>
            </a:p>
          </p:txBody>
        </p:sp>
        <p:pic>
          <p:nvPicPr>
            <p:cNvPr id="8" name="图片 7"/>
            <p:cNvPicPr/>
            <p:nvPr/>
          </p:nvPicPr>
          <p:blipFill>
            <a:blip r:embed="rId3"/>
            <a:stretch>
              <a:fillRect/>
            </a:stretch>
          </p:blipFill>
          <p:spPr>
            <a:xfrm>
              <a:off x="9355" y="4702"/>
              <a:ext cx="2851" cy="3991"/>
            </a:xfrm>
            <a:prstGeom prst="rect">
              <a:avLst/>
            </a:prstGeom>
            <a:noFill/>
            <a:ln w="9525">
              <a:noFill/>
            </a:ln>
          </p:spPr>
        </p:pic>
        <p:sp>
          <p:nvSpPr>
            <p:cNvPr id="145" name="文本框 144"/>
            <p:cNvSpPr txBox="1"/>
            <p:nvPr/>
          </p:nvSpPr>
          <p:spPr>
            <a:xfrm>
              <a:off x="8588" y="8056"/>
              <a:ext cx="8000" cy="434"/>
            </a:xfrm>
            <a:prstGeom prst="rect">
              <a:avLst/>
            </a:prstGeom>
            <a:noFill/>
            <a:ln w="9525">
              <a:noFill/>
            </a:ln>
          </p:spPr>
          <p:txBody>
            <a:bodyPr>
              <a:spAutoFit/>
            </a:bodyPr>
            <a:p>
              <a:pPr indent="0"/>
              <a:r>
                <a:rPr lang="en-US" sz="1200" b="0">
                  <a:latin typeface="宋体" panose="02010600030101010101" pitchFamily="2" charset="-122"/>
                </a:rPr>
                <a:t> </a:t>
              </a:r>
              <a:endParaRPr lang="zh-CN" altLang="en-US"/>
            </a:p>
          </p:txBody>
        </p:sp>
        <p:pic>
          <p:nvPicPr>
            <p:cNvPr id="9" name="图片 8"/>
            <p:cNvPicPr/>
            <p:nvPr/>
          </p:nvPicPr>
          <p:blipFill>
            <a:blip r:embed="rId4"/>
            <a:stretch>
              <a:fillRect/>
            </a:stretch>
          </p:blipFill>
          <p:spPr>
            <a:xfrm>
              <a:off x="13372" y="4717"/>
              <a:ext cx="2810" cy="3976"/>
            </a:xfrm>
            <a:prstGeom prst="rect">
              <a:avLst/>
            </a:prstGeom>
            <a:noFill/>
            <a:ln w="9525">
              <a:noFill/>
            </a:ln>
          </p:spPr>
        </p:pic>
      </p:grpSp>
      <p:grpSp>
        <p:nvGrpSpPr>
          <p:cNvPr id="11" name="组合 10"/>
          <p:cNvGrpSpPr/>
          <p:nvPr/>
        </p:nvGrpSpPr>
        <p:grpSpPr>
          <a:xfrm>
            <a:off x="1" y="319096"/>
            <a:ext cx="9933940" cy="609085"/>
            <a:chOff x="134488" y="670145"/>
            <a:chExt cx="7501591" cy="459948"/>
          </a:xfrm>
        </p:grpSpPr>
        <p:sp>
          <p:nvSpPr>
            <p:cNvPr id="13" name="TextBox 39"/>
            <p:cNvSpPr txBox="1"/>
            <p:nvPr/>
          </p:nvSpPr>
          <p:spPr>
            <a:xfrm>
              <a:off x="375664" y="689416"/>
              <a:ext cx="6401575" cy="440677"/>
            </a:xfrm>
            <a:prstGeom prst="rect">
              <a:avLst/>
            </a:prstGeom>
            <a:noFill/>
          </p:spPr>
          <p:txBody>
            <a:bodyPr wrap="none" rtlCol="0">
              <a:spAutoFit/>
            </a:bodyPr>
            <a:p>
              <a:pPr algn="l"/>
              <a:r>
                <a:rPr lang="zh-CN" altLang="en-US" sz="3200" b="1" dirty="0">
                  <a:solidFill>
                    <a:srgbClr val="10FBFE"/>
                  </a:solidFill>
                  <a:latin typeface="微软雅黑" panose="020B0503020204020204" pitchFamily="34" charset="-122"/>
                  <a:ea typeface="微软雅黑" panose="020B0503020204020204" pitchFamily="34" charset="-122"/>
                  <a:sym typeface="+mn-ea"/>
                </a:rPr>
                <a:t>基于航天质量控制体系的批量3D打印制造能力</a:t>
              </a:r>
              <a:endParaRPr lang="zh-CN" altLang="en-US" sz="3200" b="1" dirty="0">
                <a:solidFill>
                  <a:srgbClr val="10FBFE"/>
                </a:solidFill>
                <a:latin typeface="微软雅黑" panose="020B0503020204020204" pitchFamily="34" charset="-122"/>
                <a:ea typeface="微软雅黑" panose="020B0503020204020204" pitchFamily="34" charset="-122"/>
                <a:sym typeface="+mn-ea"/>
              </a:endParaRPr>
            </a:p>
          </p:txBody>
        </p:sp>
        <p:sp>
          <p:nvSpPr>
            <p:cNvPr id="14"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15"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cxnSp>
          <p:nvCxnSpPr>
            <p:cNvPr id="16" name="直接连接符 15"/>
            <p:cNvCxnSpPr/>
            <p:nvPr/>
          </p:nvCxnSpPr>
          <p:spPr>
            <a:xfrm>
              <a:off x="6804593" y="910137"/>
              <a:ext cx="83148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17" name="图片 16" descr="6343cb131fe36a042ad7f192b6d5f64"/>
          <p:cNvPicPr>
            <a:picLocks noChangeAspect="1"/>
          </p:cNvPicPr>
          <p:nvPr/>
        </p:nvPicPr>
        <p:blipFill>
          <a:blip r:embed="rId5"/>
          <a:stretch>
            <a:fillRect/>
          </a:stretch>
        </p:blipFill>
        <p:spPr>
          <a:xfrm>
            <a:off x="10313035" y="233045"/>
            <a:ext cx="1727200" cy="82169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bldLst>
      <p:bldP spid="4" grpId="0" bldLvl="0" animBg="1"/>
      <p:bldP spid="61" grpId="0" bldLvl="0" animBg="1"/>
      <p:bldP spid="12" grpId="0" bldLvl="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1" y="319096"/>
            <a:ext cx="10732133" cy="609085"/>
            <a:chOff x="134488" y="670145"/>
            <a:chExt cx="8104341" cy="459948"/>
          </a:xfrm>
        </p:grpSpPr>
        <p:sp>
          <p:nvSpPr>
            <p:cNvPr id="74" name="TextBox 39"/>
            <p:cNvSpPr txBox="1"/>
            <p:nvPr/>
          </p:nvSpPr>
          <p:spPr>
            <a:xfrm>
              <a:off x="375664" y="689416"/>
              <a:ext cx="4867113" cy="440677"/>
            </a:xfrm>
            <a:prstGeom prst="rect">
              <a:avLst/>
            </a:prstGeom>
            <a:noFill/>
          </p:spPr>
          <p:txBody>
            <a:bodyPr wrap="none" rtlCol="0">
              <a:spAutoFit/>
            </a:bodyPr>
            <a:lstStyle/>
            <a:p>
              <a:pPr algn="l"/>
              <a:r>
                <a:rPr lang="zh-CN" altLang="en-US" sz="3200" b="1" dirty="0">
                  <a:solidFill>
                    <a:srgbClr val="10FBFE"/>
                  </a:solidFill>
                  <a:latin typeface="微软雅黑" panose="020B0503020204020204" pitchFamily="34" charset="-122"/>
                  <a:ea typeface="微软雅黑" panose="020B0503020204020204" pitchFamily="34" charset="-122"/>
                  <a:sym typeface="+mn-ea"/>
                </a:rPr>
                <a:t>基于航天云网的3D打印优质生态圈</a:t>
              </a:r>
              <a:endParaRPr lang="zh-CN" altLang="en-US" sz="3200" b="1" dirty="0">
                <a:solidFill>
                  <a:srgbClr val="10FBFE"/>
                </a:solidFill>
                <a:latin typeface="微软雅黑" panose="020B0503020204020204" pitchFamily="34" charset="-122"/>
                <a:ea typeface="微软雅黑" panose="020B0503020204020204" pitchFamily="34" charset="-122"/>
                <a:sym typeface="+mn-ea"/>
              </a:endParaRPr>
            </a:p>
          </p:txBody>
        </p:sp>
        <p:sp>
          <p:nvSpPr>
            <p:cNvPr id="75"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直接连接符 76"/>
            <p:cNvCxnSpPr/>
            <p:nvPr/>
          </p:nvCxnSpPr>
          <p:spPr>
            <a:xfrm flipV="1">
              <a:off x="5405834" y="910137"/>
              <a:ext cx="2832995" cy="719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5" name="矩形 24"/>
          <p:cNvSpPr/>
          <p:nvPr/>
        </p:nvSpPr>
        <p:spPr>
          <a:xfrm>
            <a:off x="6014720" y="1854835"/>
            <a:ext cx="6021705" cy="3784600"/>
          </a:xfrm>
          <a:prstGeom prst="rect">
            <a:avLst/>
          </a:prstGeom>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fontAlgn="auto">
              <a:lnSpc>
                <a:spcPct val="150000"/>
              </a:lnSpc>
            </a:pPr>
            <a:r>
              <a:rPr lang="zh-CN" altLang="en-US" sz="2000" b="1" strike="noStrike" noProof="1">
                <a:solidFill>
                  <a:srgbClr val="6AE7FF"/>
                </a:solidFill>
                <a:latin typeface="微软雅黑" panose="020B0503020204020204" pitchFamily="34" charset="-122"/>
                <a:ea typeface="微软雅黑" panose="020B0503020204020204" pitchFamily="34" charset="-122"/>
              </a:rPr>
              <a:t>以航天云网为平台，以航天质量为标准，提供“互联网+”智能化协同共享优质服务。本中心联合优化设计、原材料、设备、服务、检测等3D打印企业，深度挖掘各行各业市场需求，完成资源整合、信息共享、协同制造，构建市场快速响应、互惠互利、协同创新的3D打印优质生态圈，实现企业“增收、降本、提效、控险”，推动模式创新与业态升级，完成由“中国制造”向“中国智造”转变。</a:t>
            </a:r>
            <a:endParaRPr lang="zh-CN" altLang="en-US" sz="2000" b="1" strike="noStrike" noProof="1">
              <a:solidFill>
                <a:srgbClr val="6AE7FF"/>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319405" y="1854835"/>
            <a:ext cx="5505450" cy="4210050"/>
          </a:xfrm>
          <a:prstGeom prst="rect">
            <a:avLst/>
          </a:prstGeom>
        </p:spPr>
      </p:pic>
      <p:pic>
        <p:nvPicPr>
          <p:cNvPr id="10" name="图片 9" descr="6343cb131fe36a042ad7f192b6d5f64"/>
          <p:cNvPicPr>
            <a:picLocks noChangeAspect="1"/>
          </p:cNvPicPr>
          <p:nvPr/>
        </p:nvPicPr>
        <p:blipFill>
          <a:blip r:embed="rId2"/>
          <a:stretch>
            <a:fillRect/>
          </a:stretch>
        </p:blipFill>
        <p:spPr>
          <a:xfrm>
            <a:off x="10313035" y="233045"/>
            <a:ext cx="1727200" cy="82169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bldLst>
      <p:bldP spid="2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7393e6d2fc74159836bb16d23f5ad70b"/>
          <p:cNvPicPr>
            <a:picLocks noChangeAspect="1"/>
          </p:cNvPicPr>
          <p:nvPr/>
        </p:nvPicPr>
        <p:blipFill rotWithShape="1">
          <a:blip r:embed="rId1"/>
          <a:srcRect l="10563"/>
          <a:stretch>
            <a:fillRect/>
          </a:stretch>
        </p:blipFill>
        <p:spPr>
          <a:xfrm>
            <a:off x="-14507" y="-2540"/>
            <a:ext cx="6097270" cy="6863715"/>
          </a:xfrm>
          <a:prstGeom prst="rect">
            <a:avLst/>
          </a:prstGeom>
        </p:spPr>
      </p:pic>
      <p:sp>
        <p:nvSpPr>
          <p:cNvPr id="11" name="文本框 10"/>
          <p:cNvSpPr txBox="1"/>
          <p:nvPr/>
        </p:nvSpPr>
        <p:spPr>
          <a:xfrm>
            <a:off x="5021302" y="2531108"/>
            <a:ext cx="6444343" cy="1106805"/>
          </a:xfrm>
          <a:prstGeom prst="rect">
            <a:avLst/>
          </a:prstGeom>
          <a:noFill/>
          <a:effectLst/>
        </p:spPr>
        <p:txBody>
          <a:bodyPr wrap="square" rtlCol="0">
            <a:spAutoFit/>
          </a:bodyPr>
          <a:lstStyle/>
          <a:p>
            <a:pPr algn="r"/>
            <a:r>
              <a:rPr lang="zh-CN" altLang="en-US" sz="66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感谢观看</a:t>
            </a:r>
            <a:endParaRPr lang="zh-CN" altLang="en-US" sz="66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8" name="文本框 7"/>
          <p:cNvSpPr txBox="1"/>
          <p:nvPr/>
        </p:nvSpPr>
        <p:spPr>
          <a:xfrm>
            <a:off x="7750627" y="3637927"/>
            <a:ext cx="3715653" cy="338554"/>
          </a:xfrm>
          <a:prstGeom prst="rect">
            <a:avLst/>
          </a:prstGeom>
          <a:noFill/>
        </p:spPr>
        <p:txBody>
          <a:bodyPr wrap="square" rtlCol="0">
            <a:spAutoFit/>
          </a:bodyPr>
          <a:lstStyle/>
          <a:p>
            <a:pPr algn="dist"/>
            <a:r>
              <a:rPr lang="en-US" altLang="zh-CN" sz="1600" dirty="0">
                <a:solidFill>
                  <a:srgbClr val="6AE7FF"/>
                </a:solidFill>
              </a:rPr>
              <a:t>Thank you for watching.</a:t>
            </a:r>
            <a:endParaRPr lang="zh-CN" altLang="en-US" sz="16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 name="矩形 8"/>
          <p:cNvSpPr/>
          <p:nvPr/>
        </p:nvSpPr>
        <p:spPr>
          <a:xfrm>
            <a:off x="3874002" y="1371600"/>
            <a:ext cx="2327564" cy="217170"/>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8801" y="4177760"/>
            <a:ext cx="2743200" cy="2683415"/>
          </a:xfrm>
          <a:prstGeom prst="rect">
            <a:avLst/>
          </a:prstGeom>
        </p:spPr>
      </p:pic>
      <p:cxnSp>
        <p:nvCxnSpPr>
          <p:cNvPr id="16" name="直接连接符 15"/>
          <p:cNvCxnSpPr/>
          <p:nvPr/>
        </p:nvCxnSpPr>
        <p:spPr>
          <a:xfrm>
            <a:off x="6082763" y="4177761"/>
            <a:ext cx="6109238" cy="0"/>
          </a:xfrm>
          <a:prstGeom prst="line">
            <a:avLst/>
          </a:prstGeom>
          <a:ln w="22225">
            <a:solidFill>
              <a:srgbClr val="6AE7FF"/>
            </a:solidFill>
            <a:headEnd type="oval"/>
            <a:tailEnd type="none"/>
          </a:ln>
        </p:spPr>
        <p:style>
          <a:lnRef idx="1">
            <a:schemeClr val="accent1"/>
          </a:lnRef>
          <a:fillRef idx="0">
            <a:schemeClr val="accent1"/>
          </a:fillRef>
          <a:effectRef idx="0">
            <a:schemeClr val="accent1"/>
          </a:effectRef>
          <a:fontRef idx="minor">
            <a:schemeClr val="tx1"/>
          </a:fontRef>
        </p:style>
      </p:cxnSp>
      <p:pic>
        <p:nvPicPr>
          <p:cNvPr id="10" name="图片 9" descr="6343cb131fe36a042ad7f192b6d5f64"/>
          <p:cNvPicPr>
            <a:picLocks noChangeAspect="1"/>
          </p:cNvPicPr>
          <p:nvPr/>
        </p:nvPicPr>
        <p:blipFill>
          <a:blip r:embed="rId3"/>
          <a:stretch>
            <a:fillRect/>
          </a:stretch>
        </p:blipFill>
        <p:spPr>
          <a:xfrm>
            <a:off x="10313035" y="233045"/>
            <a:ext cx="1727200" cy="82169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bldLst>
      <p:bldP spid="11" grpId="0" bldLvl="0" animBg="1"/>
      <p:bldP spid="8" grpId="0"/>
      <p:bldP spid="8" grpId="1"/>
      <p:bldP spid="9" grpId="0" animBg="1"/>
    </p:bldLst>
  </p:timing>
</p:sld>
</file>

<file path=ppt/tags/tag1.xml><?xml version="1.0" encoding="utf-8"?>
<p:tagLst xmlns:p="http://schemas.openxmlformats.org/presentationml/2006/main">
  <p:tag name="KSO_WM_UNIT_PLACING_PICTURE_USER_VIEWPORT" val="{&quot;height&quot;:2606,&quot;width&quot;:3952}"/>
</p:tagLst>
</file>

<file path=ppt/tags/tag2.xml><?xml version="1.0" encoding="utf-8"?>
<p:tagLst xmlns:p="http://schemas.openxmlformats.org/presentationml/2006/main">
  <p:tag name="KSO_WM_UNIT_TABLE_BEAUTIFY" val="{a215d56a-863b-4d0f-8c54-79d9fe8609b3}"/>
  <p:tag name="TABLE_RECT" val="98.375*166.863*763.25*325.15"/>
  <p:tag name="TABLE_EMPHASIZE_COLOR" val="6579300"/>
  <p:tag name="TABLE_ONEKEY_SKIN_IDX" val="0"/>
  <p:tag name="TABLE_SKINIDX" val="-1"/>
  <p:tag name="TABLE_COLORIDX" val="l"/>
</p:tagLst>
</file>

<file path=ppt/tags/tag3.xml><?xml version="1.0" encoding="utf-8"?>
<p:tagLst xmlns:p="http://schemas.openxmlformats.org/presentationml/2006/main">
  <p:tag name="KSO_WM_UNIT_PLACING_PICTURE_USER_VIEWPORT" val="{&quot;height&quot;:2332.2319447275431,&quot;width&quot;:2242}"/>
</p:tagLst>
</file>

<file path=ppt/tags/tag4.xml><?xml version="1.0" encoding="utf-8"?>
<p:tagLst xmlns:p="http://schemas.openxmlformats.org/presentationml/2006/main">
  <p:tag name="KSO_WM_UNIT_PLACING_PICTURE_USER_VIEWPORT" val="{&quot;height&quot;:2331.1527073630236,&quot;width&quot;:2206}"/>
</p:tagLst>
</file>

<file path=ppt/tags/tag5.xml><?xml version="1.0" encoding="utf-8"?>
<p:tagLst xmlns:p="http://schemas.openxmlformats.org/presentationml/2006/main">
  <p:tag name="KSO_WM_UNIT_PLACING_PICTURE_USER_VIEWPORT" val="{&quot;height&quot;:2333.3111820920631,&quot;width&quot;:2196}"/>
</p:tagLst>
</file>

<file path=ppt/tags/tag6.xml><?xml version="1.0" encoding="utf-8"?>
<p:tagLst xmlns:p="http://schemas.openxmlformats.org/presentationml/2006/main">
  <p:tag name="KSO_WM_UNIT_PLACING_PICTURE_USER_VIEWPORT" val="{&quot;height&quot;:2131.4937949268387,&quot;width&quot;:2195}"/>
</p:tagLst>
</file>

<file path=ppt/tags/tag7.xml><?xml version="1.0" encoding="utf-8"?>
<p:tagLst xmlns:p="http://schemas.openxmlformats.org/presentationml/2006/main">
  <p:tag name="KSO_WM_UNIT_PLACING_PICTURE_USER_VIEWPORT" val="{&quot;height&quot;:2130.4145575623188,&quot;width&quot;:2197}"/>
</p:tagLst>
</file>

<file path=ppt/tags/tag8.xml><?xml version="1.0" encoding="utf-8"?>
<p:tagLst xmlns:p="http://schemas.openxmlformats.org/presentationml/2006/main">
  <p:tag name="KSO_WM_UNIT_PLACING_PICTURE_USER_VIEWPORT" val="{&quot;height&quot;:4643.9583795292083,&quot;width&quot;:2502}"/>
</p:tagLst>
</file>

<file path=ppt/tags/tag9.xml><?xml version="1.0" encoding="utf-8"?>
<p:tagLst xmlns:p="http://schemas.openxmlformats.org/presentationml/2006/main">
  <p:tag name="KSO_WM_UNIT_PLACING_PICTURE_USER_VIEWPORT" val="{&quot;height&quot;:2381.8768634954595,&quot;width&quot;:2186}"/>
</p:tagLst>
</file>

<file path=ppt/tags/tag10.xml><?xml version="1.0" encoding="utf-8"?>
<p:tagLst xmlns:p="http://schemas.openxmlformats.org/presentationml/2006/main">
  <p:tag name="KSO_WM_UNIT_PLACING_PICTURE_USER_VIEWPORT" val="{&quot;height&quot;:2363.5298282986209,&quot;width&quot;:2200}"/>
</p:tagLst>
</file>

<file path=ppt/tags/tag11.xml><?xml version="1.0" encoding="utf-8"?>
<p:tagLst xmlns:p="http://schemas.openxmlformats.org/presentationml/2006/main">
  <p:tag name="KSO_WM_UNIT_PLACING_PICTURE_USER_VIEWPORT" val="{&quot;height&quot;:2363.5298282986209,&quot;width&quot;:4933}"/>
</p:tagLst>
</file>

<file path=ppt/tags/tag12.xml><?xml version="1.0" encoding="utf-8"?>
<p:tagLst xmlns:p="http://schemas.openxmlformats.org/presentationml/2006/main">
  <p:tag name="KSO_WM_UNIT_PLACING_PICTURE_USER_VIEWPORT" val="{&quot;height&quot;:2131.4937949268387,&quot;width&quot;:2209}"/>
</p:tagLst>
</file>

<file path=ppt/tags/tag13.xml><?xml version="1.0" encoding="utf-8"?>
<p:tagLst xmlns:p="http://schemas.openxmlformats.org/presentationml/2006/main">
  <p:tag name="KSO_WM_UNIT_TABLE_BEAUTIFY" val="{28f15c62-916e-4934-b0d6-58784c3398cb}"/>
  <p:tag name="TABLE_RECT" val="17*242.473*926*274.9"/>
  <p:tag name="TABLE_EMPHASIZE_COLOR" val="6579300"/>
  <p:tag name="TABLE_ONEKEY_SKIN_IDX" val="0"/>
  <p:tag name="TABLE_SKINIDX" val="-1"/>
  <p:tag name="TABLE_COLORIDX" val="l"/>
</p:tagLst>
</file>

<file path=ppt/tags/tag14.xml><?xml version="1.0" encoding="utf-8"?>
<p:tagLst xmlns:p="http://schemas.openxmlformats.org/presentationml/2006/main">
  <p:tag name="ISPRING_PRESENTATION_TITLE" val="黑色质感科技风区块链介绍.pptx"/>
</p:tagLst>
</file>

<file path=ppt/theme/theme1.xml><?xml version="1.0" encoding="utf-8"?>
<a:theme xmlns:a="http://schemas.openxmlformats.org/drawingml/2006/main" name="1_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5973</Words>
  <Application>WPS 演示</Application>
  <PresentationFormat>宽屏</PresentationFormat>
  <Paragraphs>517</Paragraphs>
  <Slides>30</Slides>
  <Notes>29</Notes>
  <HiddenSlides>0</HiddenSlides>
  <MMClips>1</MMClips>
  <ScaleCrop>false</ScaleCrop>
  <HeadingPairs>
    <vt:vector size="6" baseType="variant">
      <vt:variant>
        <vt:lpstr>已用的字体</vt:lpstr>
      </vt:variant>
      <vt:variant>
        <vt:i4>16</vt:i4>
      </vt:variant>
      <vt:variant>
        <vt:lpstr>主题</vt:lpstr>
      </vt:variant>
      <vt:variant>
        <vt:i4>2</vt:i4>
      </vt:variant>
      <vt:variant>
        <vt:lpstr>幻灯片标题</vt:lpstr>
      </vt:variant>
      <vt:variant>
        <vt:i4>30</vt:i4>
      </vt:variant>
    </vt:vector>
  </HeadingPairs>
  <TitlesOfParts>
    <vt:vector size="48" baseType="lpstr">
      <vt:lpstr>Arial</vt:lpstr>
      <vt:lpstr>宋体</vt:lpstr>
      <vt:lpstr>Wingdings</vt:lpstr>
      <vt:lpstr>Calibri</vt:lpstr>
      <vt:lpstr>ITC Avant Garde Std Bk</vt:lpstr>
      <vt:lpstr>NumberOnly</vt:lpstr>
      <vt:lpstr>微软雅黑</vt:lpstr>
      <vt:lpstr>Arial Unicode MS</vt:lpstr>
      <vt:lpstr>思源黑体 CN Bold</vt:lpstr>
      <vt:lpstr>黑体</vt:lpstr>
      <vt:lpstr>Calibri</vt:lpstr>
      <vt:lpstr>仿宋_GB2312</vt:lpstr>
      <vt:lpstr>仿宋</vt:lpstr>
      <vt:lpstr>等线</vt:lpstr>
      <vt:lpstr>Wingdings</vt:lpstr>
      <vt:lpstr>Calibri Light</vt:lpstr>
      <vt:lpstr>1_Office Theme</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黑色质感科技风区块链介绍.pptx</dc:title>
  <dc:creator/>
  <cp:lastModifiedBy>吕怼怼</cp:lastModifiedBy>
  <cp:revision>13</cp:revision>
  <dcterms:created xsi:type="dcterms:W3CDTF">2018-03-07T04:36:00Z</dcterms:created>
  <dcterms:modified xsi:type="dcterms:W3CDTF">2020-07-06T01:54:24Z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